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35" r:id="rId2"/>
    <p:sldId id="361" r:id="rId3"/>
    <p:sldId id="358" r:id="rId4"/>
    <p:sldId id="359" r:id="rId5"/>
    <p:sldId id="367" r:id="rId6"/>
    <p:sldId id="368" r:id="rId7"/>
    <p:sldId id="369" r:id="rId8"/>
    <p:sldId id="370" r:id="rId9"/>
    <p:sldId id="371" r:id="rId10"/>
    <p:sldId id="357" r:id="rId11"/>
  </p:sldIdLst>
  <p:sldSz cx="12190413" cy="6859588"/>
  <p:notesSz cx="6797675" cy="9926638"/>
  <p:defaultText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淺色樣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6390" autoAdjust="0"/>
  </p:normalViewPr>
  <p:slideViewPr>
    <p:cSldViewPr>
      <p:cViewPr>
        <p:scale>
          <a:sx n="120" d="100"/>
          <a:sy n="120" d="100"/>
        </p:scale>
        <p:origin x="-114" y="78"/>
      </p:cViewPr>
      <p:guideLst>
        <p:guide orient="horz" pos="2161"/>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40643;&#23567;&#29577;&#36208;&#21218;&#22294;_114&#24180;&#24230;&#27861;&#35498;&#26371;&#36039;&#26009;_12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40643;&#23567;&#29577;&#36208;&#21218;&#22294;_114&#24180;&#24230;&#27861;&#35498;&#26371;&#36039;&#26009;_12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SA1211\AppData\Local\Microsoft\Windows\INetCache\Content.Outlook\GCB3PD1F\&#30333;&#32905;&#38622;&#36039;&#35338;.xlsx" TargetMode="External"/><Relationship Id="rId1" Type="http://schemas.openxmlformats.org/officeDocument/2006/relationships/image" Target="../media/image4.jpeg"/></Relationships>
</file>

<file path=ppt/charts/_rels/chart5.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10&#26376;).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10&#26376;).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10&#26376;).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a:pPr>
            <a:r>
              <a:rPr lang="en-US" altLang="zh-TW" sz="1800" b="1" i="0" u="none" strike="noStrike" baseline="0" dirty="0" smtClean="0">
                <a:effectLst/>
              </a:rPr>
              <a:t>Corn—Futures </a:t>
            </a:r>
            <a:endParaRPr lang="en-US" dirty="0"/>
          </a:p>
        </c:rich>
      </c:tx>
      <c:layout/>
      <c:overlay val="0"/>
    </c:title>
    <c:autoTitleDeleted val="0"/>
    <c:plotArea>
      <c:layout>
        <c:manualLayout>
          <c:layoutTarget val="inner"/>
          <c:xMode val="edge"/>
          <c:yMode val="edge"/>
          <c:x val="6.2052528076876105E-2"/>
          <c:y val="0.10838231558016925"/>
          <c:w val="0.91227718519579071"/>
          <c:h val="0.8328938499062829"/>
        </c:manualLayout>
      </c:layout>
      <c:lineChart>
        <c:grouping val="standard"/>
        <c:varyColors val="0"/>
        <c:ser>
          <c:idx val="0"/>
          <c:order val="0"/>
          <c:tx>
            <c:strRef>
              <c:f>'[黃小玉走勢圖_114年度法說會資料_1215.xlsx]Future Pirce'!$B$3</c:f>
              <c:strCache>
                <c:ptCount val="1"/>
                <c:pt idx="0">
                  <c:v>Future Price</c:v>
                </c:pt>
              </c:strCache>
            </c:strRef>
          </c:tx>
          <c:marker>
            <c:symbol val="none"/>
          </c:marker>
          <c:dLbls>
            <c:dLbl>
              <c:idx val="173"/>
              <c:layout>
                <c:manualLayout>
                  <c:x val="-1.2752322780367848E-2"/>
                  <c:y val="1.52092317242219E-2"/>
                </c:manualLayout>
              </c:layout>
              <c:showLegendKey val="0"/>
              <c:showVal val="1"/>
              <c:showCatName val="0"/>
              <c:showSerName val="0"/>
              <c:showPercent val="0"/>
              <c:showBubbleSize val="0"/>
            </c:dLbl>
            <c:dLbl>
              <c:idx val="277"/>
              <c:layout>
                <c:manualLayout>
                  <c:x val="-5.3134678251532702E-2"/>
                  <c:y val="-1.7744103678258884E-2"/>
                </c:manualLayout>
              </c:layout>
              <c:showLegendKey val="0"/>
              <c:showVal val="1"/>
              <c:showCatName val="0"/>
              <c:showSerName val="0"/>
              <c:showPercent val="0"/>
              <c:showBubbleSize val="0"/>
            </c:dLbl>
            <c:dLbl>
              <c:idx val="399"/>
              <c:layout>
                <c:manualLayout>
                  <c:x val="-3.825696834110355E-2"/>
                  <c:y val="2.0278975632295866E-2"/>
                </c:manualLayout>
              </c:layout>
              <c:showLegendKey val="0"/>
              <c:showVal val="1"/>
              <c:showCatName val="0"/>
              <c:showSerName val="0"/>
              <c:showPercent val="0"/>
              <c:showBubbleSize val="0"/>
            </c:dLbl>
            <c:dLbl>
              <c:idx val="423"/>
              <c:layout>
                <c:manualLayout>
                  <c:x val="-1.9291653654946245E-2"/>
                  <c:y val="-2.9451818970223285E-2"/>
                </c:manualLayout>
              </c:layout>
              <c:showLegendKey val="0"/>
              <c:showVal val="1"/>
              <c:showCatName val="0"/>
              <c:showSerName val="0"/>
              <c:showPercent val="0"/>
              <c:showBubbleSize val="0"/>
            </c:dLbl>
            <c:dLbl>
              <c:idx val="453"/>
              <c:layout>
                <c:manualLayout>
                  <c:x val="0"/>
                  <c:y val="3.802307931055475E-2"/>
                </c:manualLayout>
              </c:layout>
              <c:showLegendKey val="0"/>
              <c:showVal val="1"/>
              <c:showCatName val="0"/>
              <c:showSerName val="0"/>
              <c:showPercent val="0"/>
              <c:showBubbleSize val="0"/>
            </c:dLbl>
            <c:dLbl>
              <c:idx val="465"/>
              <c:layout>
                <c:manualLayout>
                  <c:x val="0"/>
                  <c:y val="-2.5348719540369831E-2"/>
                </c:manualLayout>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'[黃小玉走勢圖_114年度法說會資料_1215.xlsx]Future Pirce'!$A$4:$A$469</c:f>
              <c:numCache>
                <c:formatCode>m/d/yyyy</c:formatCode>
                <c:ptCount val="466"/>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pt idx="454">
                  <c:v>45914</c:v>
                </c:pt>
                <c:pt idx="455">
                  <c:v>45921</c:v>
                </c:pt>
                <c:pt idx="456">
                  <c:v>45928</c:v>
                </c:pt>
                <c:pt idx="457">
                  <c:v>45935</c:v>
                </c:pt>
                <c:pt idx="458">
                  <c:v>45942</c:v>
                </c:pt>
                <c:pt idx="459">
                  <c:v>45949</c:v>
                </c:pt>
                <c:pt idx="460">
                  <c:v>45956</c:v>
                </c:pt>
                <c:pt idx="461">
                  <c:v>45963</c:v>
                </c:pt>
                <c:pt idx="462">
                  <c:v>45970</c:v>
                </c:pt>
                <c:pt idx="463">
                  <c:v>45977</c:v>
                </c:pt>
                <c:pt idx="464">
                  <c:v>45984</c:v>
                </c:pt>
                <c:pt idx="465">
                  <c:v>45991</c:v>
                </c:pt>
              </c:numCache>
            </c:numRef>
          </c:cat>
          <c:val>
            <c:numRef>
              <c:f>'[黃小玉走勢圖_114年度法說會資料_1215.xlsx]Future Pirce'!$B$4:$B$469</c:f>
              <c:numCache>
                <c:formatCode>General</c:formatCode>
                <c:ptCount val="466"/>
                <c:pt idx="0">
                  <c:v>364.75</c:v>
                </c:pt>
                <c:pt idx="1">
                  <c:v>365.5</c:v>
                </c:pt>
                <c:pt idx="2">
                  <c:v>376.25</c:v>
                </c:pt>
                <c:pt idx="3">
                  <c:v>369.75</c:v>
                </c:pt>
                <c:pt idx="4">
                  <c:v>372.75</c:v>
                </c:pt>
                <c:pt idx="5">
                  <c:v>382</c:v>
                </c:pt>
                <c:pt idx="6">
                  <c:v>375.5</c:v>
                </c:pt>
                <c:pt idx="7">
                  <c:v>370.75</c:v>
                </c:pt>
                <c:pt idx="8">
                  <c:v>380.75</c:v>
                </c:pt>
                <c:pt idx="9">
                  <c:v>364.25</c:v>
                </c:pt>
                <c:pt idx="10">
                  <c:v>375</c:v>
                </c:pt>
                <c:pt idx="11">
                  <c:v>363.75</c:v>
                </c:pt>
                <c:pt idx="12">
                  <c:v>371.75</c:v>
                </c:pt>
                <c:pt idx="13">
                  <c:v>367.25</c:v>
                </c:pt>
                <c:pt idx="14">
                  <c:v>378</c:v>
                </c:pt>
                <c:pt idx="15">
                  <c:v>363.75</c:v>
                </c:pt>
                <c:pt idx="16">
                  <c:v>366.5</c:v>
                </c:pt>
                <c:pt idx="17">
                  <c:v>370.75</c:v>
                </c:pt>
                <c:pt idx="18">
                  <c:v>371</c:v>
                </c:pt>
                <c:pt idx="19">
                  <c:v>372.5</c:v>
                </c:pt>
                <c:pt idx="20">
                  <c:v>374.25</c:v>
                </c:pt>
                <c:pt idx="21">
                  <c:v>372.75</c:v>
                </c:pt>
                <c:pt idx="22">
                  <c:v>387.75</c:v>
                </c:pt>
                <c:pt idx="23">
                  <c:v>384</c:v>
                </c:pt>
                <c:pt idx="24">
                  <c:v>357.75</c:v>
                </c:pt>
                <c:pt idx="25">
                  <c:v>370.5</c:v>
                </c:pt>
                <c:pt idx="26">
                  <c:v>382.25</c:v>
                </c:pt>
                <c:pt idx="27">
                  <c:v>365.25</c:v>
                </c:pt>
                <c:pt idx="28">
                  <c:v>379.75</c:v>
                </c:pt>
                <c:pt idx="29">
                  <c:v>374.25</c:v>
                </c:pt>
                <c:pt idx="30">
                  <c:v>366.5</c:v>
                </c:pt>
                <c:pt idx="31">
                  <c:v>360.75</c:v>
                </c:pt>
                <c:pt idx="32">
                  <c:v>352</c:v>
                </c:pt>
                <c:pt idx="33">
                  <c:v>338.75</c:v>
                </c:pt>
                <c:pt idx="34">
                  <c:v>340</c:v>
                </c:pt>
                <c:pt idx="35">
                  <c:v>344.25</c:v>
                </c:pt>
                <c:pt idx="36">
                  <c:v>354.75</c:v>
                </c:pt>
                <c:pt idx="37">
                  <c:v>353.5</c:v>
                </c:pt>
                <c:pt idx="38">
                  <c:v>355.25</c:v>
                </c:pt>
                <c:pt idx="39">
                  <c:v>350</c:v>
                </c:pt>
                <c:pt idx="40">
                  <c:v>352.75</c:v>
                </c:pt>
                <c:pt idx="41">
                  <c:v>344.5</c:v>
                </c:pt>
                <c:pt idx="42">
                  <c:v>348.75</c:v>
                </c:pt>
                <c:pt idx="43">
                  <c:v>348.25</c:v>
                </c:pt>
                <c:pt idx="44">
                  <c:v>343.5</c:v>
                </c:pt>
                <c:pt idx="45">
                  <c:v>343</c:v>
                </c:pt>
                <c:pt idx="46">
                  <c:v>342.25</c:v>
                </c:pt>
                <c:pt idx="47">
                  <c:v>344.75</c:v>
                </c:pt>
                <c:pt idx="48">
                  <c:v>340</c:v>
                </c:pt>
                <c:pt idx="49">
                  <c:v>347.5</c:v>
                </c:pt>
                <c:pt idx="50">
                  <c:v>352</c:v>
                </c:pt>
                <c:pt idx="51">
                  <c:v>350.75</c:v>
                </c:pt>
                <c:pt idx="52">
                  <c:v>351.25</c:v>
                </c:pt>
                <c:pt idx="53">
                  <c:v>346.25</c:v>
                </c:pt>
                <c:pt idx="54">
                  <c:v>352.5</c:v>
                </c:pt>
                <c:pt idx="55">
                  <c:v>356.5</c:v>
                </c:pt>
                <c:pt idx="56">
                  <c:v>361.5</c:v>
                </c:pt>
                <c:pt idx="57">
                  <c:v>362</c:v>
                </c:pt>
                <c:pt idx="58">
                  <c:v>367.5</c:v>
                </c:pt>
                <c:pt idx="59">
                  <c:v>366.25</c:v>
                </c:pt>
                <c:pt idx="60">
                  <c:v>377.25</c:v>
                </c:pt>
                <c:pt idx="61">
                  <c:v>383</c:v>
                </c:pt>
                <c:pt idx="62">
                  <c:v>382.75</c:v>
                </c:pt>
                <c:pt idx="63">
                  <c:v>377.25</c:v>
                </c:pt>
                <c:pt idx="64">
                  <c:v>387.75</c:v>
                </c:pt>
                <c:pt idx="65">
                  <c:v>388.5</c:v>
                </c:pt>
                <c:pt idx="66">
                  <c:v>386.25</c:v>
                </c:pt>
                <c:pt idx="67">
                  <c:v>376.5</c:v>
                </c:pt>
                <c:pt idx="68">
                  <c:v>389.5</c:v>
                </c:pt>
                <c:pt idx="69">
                  <c:v>398.75</c:v>
                </c:pt>
                <c:pt idx="70">
                  <c:v>389.75</c:v>
                </c:pt>
                <c:pt idx="71">
                  <c:v>402.5</c:v>
                </c:pt>
                <c:pt idx="72">
                  <c:v>406</c:v>
                </c:pt>
                <c:pt idx="73">
                  <c:v>391.5</c:v>
                </c:pt>
                <c:pt idx="74">
                  <c:v>377.75</c:v>
                </c:pt>
                <c:pt idx="75">
                  <c:v>361.25</c:v>
                </c:pt>
                <c:pt idx="76">
                  <c:v>357.25</c:v>
                </c:pt>
                <c:pt idx="77">
                  <c:v>350.25</c:v>
                </c:pt>
                <c:pt idx="78">
                  <c:v>351.75</c:v>
                </c:pt>
                <c:pt idx="79">
                  <c:v>330.25</c:v>
                </c:pt>
                <c:pt idx="80">
                  <c:v>355.25</c:v>
                </c:pt>
                <c:pt idx="81">
                  <c:v>362</c:v>
                </c:pt>
                <c:pt idx="82">
                  <c:v>369.75</c:v>
                </c:pt>
                <c:pt idx="83">
                  <c:v>357.75</c:v>
                </c:pt>
                <c:pt idx="84">
                  <c:v>364.25</c:v>
                </c:pt>
                <c:pt idx="85">
                  <c:v>348.5</c:v>
                </c:pt>
                <c:pt idx="86">
                  <c:v>351</c:v>
                </c:pt>
                <c:pt idx="87">
                  <c:v>354.25</c:v>
                </c:pt>
                <c:pt idx="88">
                  <c:v>337</c:v>
                </c:pt>
                <c:pt idx="89">
                  <c:v>357.25</c:v>
                </c:pt>
                <c:pt idx="90">
                  <c:v>356.25</c:v>
                </c:pt>
                <c:pt idx="91">
                  <c:v>368.25</c:v>
                </c:pt>
                <c:pt idx="92">
                  <c:v>373.75</c:v>
                </c:pt>
                <c:pt idx="93">
                  <c:v>367</c:v>
                </c:pt>
                <c:pt idx="94">
                  <c:v>367.75</c:v>
                </c:pt>
                <c:pt idx="95">
                  <c:v>371.25</c:v>
                </c:pt>
                <c:pt idx="96">
                  <c:v>369.75</c:v>
                </c:pt>
                <c:pt idx="97">
                  <c:v>364.75</c:v>
                </c:pt>
                <c:pt idx="98">
                  <c:v>359</c:v>
                </c:pt>
                <c:pt idx="99">
                  <c:v>366.5</c:v>
                </c:pt>
                <c:pt idx="100">
                  <c:v>374</c:v>
                </c:pt>
                <c:pt idx="101">
                  <c:v>376.75</c:v>
                </c:pt>
                <c:pt idx="102">
                  <c:v>378.5</c:v>
                </c:pt>
                <c:pt idx="103">
                  <c:v>375.5</c:v>
                </c:pt>
                <c:pt idx="104">
                  <c:v>383</c:v>
                </c:pt>
                <c:pt idx="105">
                  <c:v>378.25</c:v>
                </c:pt>
                <c:pt idx="106">
                  <c:v>381.75</c:v>
                </c:pt>
                <c:pt idx="107">
                  <c:v>380.25</c:v>
                </c:pt>
                <c:pt idx="108">
                  <c:v>378.25</c:v>
                </c:pt>
                <c:pt idx="109">
                  <c:v>374.25</c:v>
                </c:pt>
                <c:pt idx="110">
                  <c:v>374.75</c:v>
                </c:pt>
                <c:pt idx="111">
                  <c:v>375.25</c:v>
                </c:pt>
                <c:pt idx="112">
                  <c:v>364</c:v>
                </c:pt>
                <c:pt idx="113">
                  <c:v>354.75</c:v>
                </c:pt>
                <c:pt idx="114">
                  <c:v>373.25</c:v>
                </c:pt>
                <c:pt idx="115">
                  <c:v>378.25</c:v>
                </c:pt>
                <c:pt idx="116">
                  <c:v>356.5</c:v>
                </c:pt>
                <c:pt idx="117">
                  <c:v>362.5</c:v>
                </c:pt>
                <c:pt idx="118">
                  <c:v>361</c:v>
                </c:pt>
                <c:pt idx="119">
                  <c:v>358.5</c:v>
                </c:pt>
                <c:pt idx="120">
                  <c:v>351.25</c:v>
                </c:pt>
                <c:pt idx="121">
                  <c:v>363</c:v>
                </c:pt>
                <c:pt idx="122">
                  <c:v>342.5</c:v>
                </c:pt>
                <c:pt idx="123">
                  <c:v>383.25</c:v>
                </c:pt>
                <c:pt idx="124">
                  <c:v>404.25</c:v>
                </c:pt>
                <c:pt idx="125">
                  <c:v>427</c:v>
                </c:pt>
                <c:pt idx="126">
                  <c:v>415.75</c:v>
                </c:pt>
                <c:pt idx="127">
                  <c:v>453</c:v>
                </c:pt>
                <c:pt idx="128">
                  <c:v>442.25</c:v>
                </c:pt>
                <c:pt idx="129">
                  <c:v>420.25</c:v>
                </c:pt>
                <c:pt idx="130">
                  <c:v>434</c:v>
                </c:pt>
                <c:pt idx="131">
                  <c:v>449.5</c:v>
                </c:pt>
                <c:pt idx="132">
                  <c:v>430.75</c:v>
                </c:pt>
                <c:pt idx="133">
                  <c:v>414.5</c:v>
                </c:pt>
                <c:pt idx="134">
                  <c:v>399.5</c:v>
                </c:pt>
                <c:pt idx="135">
                  <c:v>410.25</c:v>
                </c:pt>
                <c:pt idx="136">
                  <c:v>371</c:v>
                </c:pt>
                <c:pt idx="137">
                  <c:v>359.75</c:v>
                </c:pt>
                <c:pt idx="138">
                  <c:v>358</c:v>
                </c:pt>
                <c:pt idx="139">
                  <c:v>342.5</c:v>
                </c:pt>
                <c:pt idx="140">
                  <c:v>355.5</c:v>
                </c:pt>
                <c:pt idx="141">
                  <c:v>370.75</c:v>
                </c:pt>
                <c:pt idx="142">
                  <c:v>371.5</c:v>
                </c:pt>
                <c:pt idx="143">
                  <c:v>384.75</c:v>
                </c:pt>
                <c:pt idx="144">
                  <c:v>397.75</c:v>
                </c:pt>
                <c:pt idx="145">
                  <c:v>391</c:v>
                </c:pt>
                <c:pt idx="146">
                  <c:v>386.75</c:v>
                </c:pt>
                <c:pt idx="147">
                  <c:v>389.25</c:v>
                </c:pt>
                <c:pt idx="148">
                  <c:v>377.25</c:v>
                </c:pt>
                <c:pt idx="149">
                  <c:v>371.25</c:v>
                </c:pt>
                <c:pt idx="150">
                  <c:v>368.75</c:v>
                </c:pt>
                <c:pt idx="151">
                  <c:v>371.25</c:v>
                </c:pt>
                <c:pt idx="152">
                  <c:v>366.5</c:v>
                </c:pt>
                <c:pt idx="153">
                  <c:v>366.25</c:v>
                </c:pt>
                <c:pt idx="154">
                  <c:v>387.75</c:v>
                </c:pt>
                <c:pt idx="155">
                  <c:v>390</c:v>
                </c:pt>
                <c:pt idx="156">
                  <c:v>386.5</c:v>
                </c:pt>
                <c:pt idx="157">
                  <c:v>385.75</c:v>
                </c:pt>
                <c:pt idx="158">
                  <c:v>389.25</c:v>
                </c:pt>
                <c:pt idx="159">
                  <c:v>387.25</c:v>
                </c:pt>
                <c:pt idx="160">
                  <c:v>381.25</c:v>
                </c:pt>
                <c:pt idx="161">
                  <c:v>383.5</c:v>
                </c:pt>
                <c:pt idx="162">
                  <c:v>377.75</c:v>
                </c:pt>
                <c:pt idx="163">
                  <c:v>377</c:v>
                </c:pt>
                <c:pt idx="164">
                  <c:v>366.5</c:v>
                </c:pt>
                <c:pt idx="165">
                  <c:v>377.25</c:v>
                </c:pt>
                <c:pt idx="166">
                  <c:v>370.75</c:v>
                </c:pt>
                <c:pt idx="167">
                  <c:v>343.75</c:v>
                </c:pt>
                <c:pt idx="168">
                  <c:v>346</c:v>
                </c:pt>
                <c:pt idx="169">
                  <c:v>330.75</c:v>
                </c:pt>
                <c:pt idx="170">
                  <c:v>331.75</c:v>
                </c:pt>
                <c:pt idx="171">
                  <c:v>322.25</c:v>
                </c:pt>
                <c:pt idx="172">
                  <c:v>315.75</c:v>
                </c:pt>
                <c:pt idx="173">
                  <c:v>311.5</c:v>
                </c:pt>
                <c:pt idx="174">
                  <c:v>319</c:v>
                </c:pt>
                <c:pt idx="175">
                  <c:v>319.25</c:v>
                </c:pt>
                <c:pt idx="176">
                  <c:v>318</c:v>
                </c:pt>
                <c:pt idx="177">
                  <c:v>325.75</c:v>
                </c:pt>
                <c:pt idx="178">
                  <c:v>331.25</c:v>
                </c:pt>
                <c:pt idx="179">
                  <c:v>330</c:v>
                </c:pt>
                <c:pt idx="180">
                  <c:v>332.5</c:v>
                </c:pt>
                <c:pt idx="181">
                  <c:v>317</c:v>
                </c:pt>
                <c:pt idx="182">
                  <c:v>342.5</c:v>
                </c:pt>
                <c:pt idx="183">
                  <c:v>340.5</c:v>
                </c:pt>
                <c:pt idx="184">
                  <c:v>333</c:v>
                </c:pt>
                <c:pt idx="185">
                  <c:v>326.25</c:v>
                </c:pt>
                <c:pt idx="186">
                  <c:v>316</c:v>
                </c:pt>
                <c:pt idx="187">
                  <c:v>307.75</c:v>
                </c:pt>
                <c:pt idx="188">
                  <c:v>324.5</c:v>
                </c:pt>
                <c:pt idx="189">
                  <c:v>327</c:v>
                </c:pt>
                <c:pt idx="190">
                  <c:v>346</c:v>
                </c:pt>
                <c:pt idx="191">
                  <c:v>347.25</c:v>
                </c:pt>
                <c:pt idx="192">
                  <c:v>365</c:v>
                </c:pt>
                <c:pt idx="193">
                  <c:v>378.5</c:v>
                </c:pt>
                <c:pt idx="194">
                  <c:v>365.25</c:v>
                </c:pt>
                <c:pt idx="195">
                  <c:v>379.75</c:v>
                </c:pt>
                <c:pt idx="196">
                  <c:v>395</c:v>
                </c:pt>
                <c:pt idx="197">
                  <c:v>402</c:v>
                </c:pt>
                <c:pt idx="198">
                  <c:v>419.25</c:v>
                </c:pt>
                <c:pt idx="199">
                  <c:v>398.5</c:v>
                </c:pt>
                <c:pt idx="200">
                  <c:v>406.75</c:v>
                </c:pt>
                <c:pt idx="201">
                  <c:v>410.5</c:v>
                </c:pt>
                <c:pt idx="202">
                  <c:v>423.25</c:v>
                </c:pt>
                <c:pt idx="203">
                  <c:v>425.5</c:v>
                </c:pt>
                <c:pt idx="204">
                  <c:v>417</c:v>
                </c:pt>
                <c:pt idx="205">
                  <c:v>424.25</c:v>
                </c:pt>
                <c:pt idx="206">
                  <c:v>437.5</c:v>
                </c:pt>
                <c:pt idx="207">
                  <c:v>451</c:v>
                </c:pt>
                <c:pt idx="208">
                  <c:v>484</c:v>
                </c:pt>
                <c:pt idx="209">
                  <c:v>496.25</c:v>
                </c:pt>
                <c:pt idx="210">
                  <c:v>531.5</c:v>
                </c:pt>
                <c:pt idx="211">
                  <c:v>500.5</c:v>
                </c:pt>
                <c:pt idx="212">
                  <c:v>547</c:v>
                </c:pt>
                <c:pt idx="213">
                  <c:v>548.5</c:v>
                </c:pt>
                <c:pt idx="214">
                  <c:v>538.75</c:v>
                </c:pt>
                <c:pt idx="215">
                  <c:v>542.75</c:v>
                </c:pt>
                <c:pt idx="216">
                  <c:v>555.5</c:v>
                </c:pt>
                <c:pt idx="217">
                  <c:v>562</c:v>
                </c:pt>
                <c:pt idx="218">
                  <c:v>549.25</c:v>
                </c:pt>
                <c:pt idx="219">
                  <c:v>557.75</c:v>
                </c:pt>
                <c:pt idx="220">
                  <c:v>552.5</c:v>
                </c:pt>
                <c:pt idx="221">
                  <c:v>559.75</c:v>
                </c:pt>
                <c:pt idx="222">
                  <c:v>577.25</c:v>
                </c:pt>
                <c:pt idx="223">
                  <c:v>585.5</c:v>
                </c:pt>
                <c:pt idx="224">
                  <c:v>655.5</c:v>
                </c:pt>
                <c:pt idx="225">
                  <c:v>740</c:v>
                </c:pt>
                <c:pt idx="226">
                  <c:v>772.75</c:v>
                </c:pt>
                <c:pt idx="227">
                  <c:v>685</c:v>
                </c:pt>
                <c:pt idx="228">
                  <c:v>659.5</c:v>
                </c:pt>
                <c:pt idx="229">
                  <c:v>656.75</c:v>
                </c:pt>
                <c:pt idx="230">
                  <c:v>682.75</c:v>
                </c:pt>
                <c:pt idx="231">
                  <c:v>684.5</c:v>
                </c:pt>
                <c:pt idx="232">
                  <c:v>655.25</c:v>
                </c:pt>
                <c:pt idx="233">
                  <c:v>636.5</c:v>
                </c:pt>
                <c:pt idx="234">
                  <c:v>697.25</c:v>
                </c:pt>
                <c:pt idx="235">
                  <c:v>629.75</c:v>
                </c:pt>
                <c:pt idx="236">
                  <c:v>556</c:v>
                </c:pt>
                <c:pt idx="237">
                  <c:v>547.25</c:v>
                </c:pt>
                <c:pt idx="238">
                  <c:v>547</c:v>
                </c:pt>
                <c:pt idx="239">
                  <c:v>555</c:v>
                </c:pt>
                <c:pt idx="240">
                  <c:v>568.25</c:v>
                </c:pt>
                <c:pt idx="241">
                  <c:v>538.75</c:v>
                </c:pt>
                <c:pt idx="242">
                  <c:v>558</c:v>
                </c:pt>
                <c:pt idx="243">
                  <c:v>508</c:v>
                </c:pt>
                <c:pt idx="244">
                  <c:v>502.75</c:v>
                </c:pt>
                <c:pt idx="245">
                  <c:v>527.25</c:v>
                </c:pt>
                <c:pt idx="246">
                  <c:v>526.75</c:v>
                </c:pt>
                <c:pt idx="247">
                  <c:v>541.5</c:v>
                </c:pt>
                <c:pt idx="248">
                  <c:v>530.5</c:v>
                </c:pt>
                <c:pt idx="249">
                  <c:v>525.75</c:v>
                </c:pt>
                <c:pt idx="250">
                  <c:v>538</c:v>
                </c:pt>
                <c:pt idx="251">
                  <c:v>568.25</c:v>
                </c:pt>
                <c:pt idx="252">
                  <c:v>553</c:v>
                </c:pt>
                <c:pt idx="253">
                  <c:v>577.25</c:v>
                </c:pt>
                <c:pt idx="254">
                  <c:v>570.75</c:v>
                </c:pt>
                <c:pt idx="255">
                  <c:v>586.75</c:v>
                </c:pt>
                <c:pt idx="256">
                  <c:v>586</c:v>
                </c:pt>
                <c:pt idx="257">
                  <c:v>588.5</c:v>
                </c:pt>
                <c:pt idx="258">
                  <c:v>593.25</c:v>
                </c:pt>
                <c:pt idx="259">
                  <c:v>605.75</c:v>
                </c:pt>
                <c:pt idx="260">
                  <c:v>593.25</c:v>
                </c:pt>
                <c:pt idx="261">
                  <c:v>606.75</c:v>
                </c:pt>
                <c:pt idx="262">
                  <c:v>596.25</c:v>
                </c:pt>
                <c:pt idx="263">
                  <c:v>616.25</c:v>
                </c:pt>
                <c:pt idx="264">
                  <c:v>636</c:v>
                </c:pt>
                <c:pt idx="265">
                  <c:v>620.5</c:v>
                </c:pt>
                <c:pt idx="266">
                  <c:v>651</c:v>
                </c:pt>
                <c:pt idx="267">
                  <c:v>654.25</c:v>
                </c:pt>
                <c:pt idx="268">
                  <c:v>659.5</c:v>
                </c:pt>
                <c:pt idx="269">
                  <c:v>756.5</c:v>
                </c:pt>
                <c:pt idx="270">
                  <c:v>764.5</c:v>
                </c:pt>
                <c:pt idx="271">
                  <c:v>741.75</c:v>
                </c:pt>
                <c:pt idx="272">
                  <c:v>754</c:v>
                </c:pt>
                <c:pt idx="273">
                  <c:v>735</c:v>
                </c:pt>
                <c:pt idx="274">
                  <c:v>768.75</c:v>
                </c:pt>
                <c:pt idx="275">
                  <c:v>790.25</c:v>
                </c:pt>
                <c:pt idx="276">
                  <c:v>793</c:v>
                </c:pt>
                <c:pt idx="277">
                  <c:v>818.25</c:v>
                </c:pt>
                <c:pt idx="278">
                  <c:v>792.25</c:v>
                </c:pt>
                <c:pt idx="279">
                  <c:v>794.5</c:v>
                </c:pt>
                <c:pt idx="280">
                  <c:v>778.75</c:v>
                </c:pt>
                <c:pt idx="281">
                  <c:v>777.25</c:v>
                </c:pt>
                <c:pt idx="282">
                  <c:v>727</c:v>
                </c:pt>
                <c:pt idx="283">
                  <c:v>773.25</c:v>
                </c:pt>
                <c:pt idx="284">
                  <c:v>784.5</c:v>
                </c:pt>
                <c:pt idx="285">
                  <c:v>750.25</c:v>
                </c:pt>
                <c:pt idx="286">
                  <c:v>754.5</c:v>
                </c:pt>
                <c:pt idx="287">
                  <c:v>778.25</c:v>
                </c:pt>
                <c:pt idx="288">
                  <c:v>604.25</c:v>
                </c:pt>
                <c:pt idx="289">
                  <c:v>564.25</c:v>
                </c:pt>
                <c:pt idx="290">
                  <c:v>616.25</c:v>
                </c:pt>
                <c:pt idx="291">
                  <c:v>610.25</c:v>
                </c:pt>
                <c:pt idx="292">
                  <c:v>639.75</c:v>
                </c:pt>
                <c:pt idx="293">
                  <c:v>626</c:v>
                </c:pt>
                <c:pt idx="294">
                  <c:v>668.75</c:v>
                </c:pt>
                <c:pt idx="295">
                  <c:v>669</c:v>
                </c:pt>
                <c:pt idx="296">
                  <c:v>698.5</c:v>
                </c:pt>
                <c:pt idx="297">
                  <c:v>677.25</c:v>
                </c:pt>
                <c:pt idx="298">
                  <c:v>676.75</c:v>
                </c:pt>
                <c:pt idx="299">
                  <c:v>677.5</c:v>
                </c:pt>
                <c:pt idx="300">
                  <c:v>683.25</c:v>
                </c:pt>
                <c:pt idx="301">
                  <c:v>689.75</c:v>
                </c:pt>
                <c:pt idx="302">
                  <c:v>684.25</c:v>
                </c:pt>
                <c:pt idx="303">
                  <c:v>680.75</c:v>
                </c:pt>
                <c:pt idx="304">
                  <c:v>681</c:v>
                </c:pt>
                <c:pt idx="305">
                  <c:v>658</c:v>
                </c:pt>
                <c:pt idx="306">
                  <c:v>667.75</c:v>
                </c:pt>
                <c:pt idx="307">
                  <c:v>668</c:v>
                </c:pt>
                <c:pt idx="308">
                  <c:v>635</c:v>
                </c:pt>
                <c:pt idx="309">
                  <c:v>634.75</c:v>
                </c:pt>
                <c:pt idx="310">
                  <c:v>653</c:v>
                </c:pt>
                <c:pt idx="311">
                  <c:v>666.25</c:v>
                </c:pt>
                <c:pt idx="312">
                  <c:v>678.5</c:v>
                </c:pt>
                <c:pt idx="313">
                  <c:v>654</c:v>
                </c:pt>
                <c:pt idx="314">
                  <c:v>675</c:v>
                </c:pt>
                <c:pt idx="315">
                  <c:v>676.25</c:v>
                </c:pt>
                <c:pt idx="316">
                  <c:v>683</c:v>
                </c:pt>
                <c:pt idx="317">
                  <c:v>677.5</c:v>
                </c:pt>
                <c:pt idx="318">
                  <c:v>680.5</c:v>
                </c:pt>
                <c:pt idx="319">
                  <c:v>677.75</c:v>
                </c:pt>
                <c:pt idx="320">
                  <c:v>650</c:v>
                </c:pt>
                <c:pt idx="321">
                  <c:v>645.25</c:v>
                </c:pt>
                <c:pt idx="322">
                  <c:v>624.25</c:v>
                </c:pt>
                <c:pt idx="323">
                  <c:v>634.25</c:v>
                </c:pt>
                <c:pt idx="324">
                  <c:v>643</c:v>
                </c:pt>
                <c:pt idx="325">
                  <c:v>660.5</c:v>
                </c:pt>
                <c:pt idx="326">
                  <c:v>643.5</c:v>
                </c:pt>
                <c:pt idx="327">
                  <c:v>666.25</c:v>
                </c:pt>
                <c:pt idx="328">
                  <c:v>663.25</c:v>
                </c:pt>
                <c:pt idx="329">
                  <c:v>636</c:v>
                </c:pt>
                <c:pt idx="330">
                  <c:v>653.25</c:v>
                </c:pt>
                <c:pt idx="331">
                  <c:v>586.25</c:v>
                </c:pt>
                <c:pt idx="332">
                  <c:v>554.5</c:v>
                </c:pt>
                <c:pt idx="333">
                  <c:v>604</c:v>
                </c:pt>
                <c:pt idx="334">
                  <c:v>609</c:v>
                </c:pt>
                <c:pt idx="335">
                  <c:v>604.25</c:v>
                </c:pt>
                <c:pt idx="336">
                  <c:v>640.25</c:v>
                </c:pt>
                <c:pt idx="337">
                  <c:v>630.75</c:v>
                </c:pt>
                <c:pt idx="338">
                  <c:v>554.5</c:v>
                </c:pt>
                <c:pt idx="339">
                  <c:v>560.5</c:v>
                </c:pt>
                <c:pt idx="340">
                  <c:v>599.75</c:v>
                </c:pt>
                <c:pt idx="341">
                  <c:v>536.25</c:v>
                </c:pt>
                <c:pt idx="342">
                  <c:v>521</c:v>
                </c:pt>
                <c:pt idx="343">
                  <c:v>484.25</c:v>
                </c:pt>
                <c:pt idx="344">
                  <c:v>474.5</c:v>
                </c:pt>
                <c:pt idx="345">
                  <c:v>479.5</c:v>
                </c:pt>
                <c:pt idx="346">
                  <c:v>470.75</c:v>
                </c:pt>
                <c:pt idx="347">
                  <c:v>464.75</c:v>
                </c:pt>
                <c:pt idx="348">
                  <c:v>468.5</c:v>
                </c:pt>
                <c:pt idx="349">
                  <c:v>476.25</c:v>
                </c:pt>
                <c:pt idx="350">
                  <c:v>477.25</c:v>
                </c:pt>
                <c:pt idx="351">
                  <c:v>476.75</c:v>
                </c:pt>
                <c:pt idx="352">
                  <c:v>492</c:v>
                </c:pt>
                <c:pt idx="353">
                  <c:v>493.25</c:v>
                </c:pt>
                <c:pt idx="354">
                  <c:v>495.5</c:v>
                </c:pt>
                <c:pt idx="355">
                  <c:v>480.75</c:v>
                </c:pt>
                <c:pt idx="356">
                  <c:v>477.25</c:v>
                </c:pt>
                <c:pt idx="357">
                  <c:v>464</c:v>
                </c:pt>
                <c:pt idx="358">
                  <c:v>467</c:v>
                </c:pt>
                <c:pt idx="359">
                  <c:v>482.5</c:v>
                </c:pt>
                <c:pt idx="360">
                  <c:v>464.5</c:v>
                </c:pt>
                <c:pt idx="361">
                  <c:v>465.75</c:v>
                </c:pt>
                <c:pt idx="362">
                  <c:v>483</c:v>
                </c:pt>
                <c:pt idx="363">
                  <c:v>473</c:v>
                </c:pt>
                <c:pt idx="364">
                  <c:v>471.25</c:v>
                </c:pt>
                <c:pt idx="365">
                  <c:v>460.75</c:v>
                </c:pt>
                <c:pt idx="366">
                  <c:v>447</c:v>
                </c:pt>
                <c:pt idx="367">
                  <c:v>445.5</c:v>
                </c:pt>
                <c:pt idx="368">
                  <c:v>446.25</c:v>
                </c:pt>
                <c:pt idx="369">
                  <c:v>442.75</c:v>
                </c:pt>
                <c:pt idx="370">
                  <c:v>441.5</c:v>
                </c:pt>
                <c:pt idx="371">
                  <c:v>429.5</c:v>
                </c:pt>
                <c:pt idx="372">
                  <c:v>413.5</c:v>
                </c:pt>
                <c:pt idx="373">
                  <c:v>412.25</c:v>
                </c:pt>
                <c:pt idx="374">
                  <c:v>426.25</c:v>
                </c:pt>
                <c:pt idx="375">
                  <c:v>436.75</c:v>
                </c:pt>
                <c:pt idx="376">
                  <c:v>439.25</c:v>
                </c:pt>
                <c:pt idx="377">
                  <c:v>442</c:v>
                </c:pt>
                <c:pt idx="378">
                  <c:v>434.25</c:v>
                </c:pt>
                <c:pt idx="379">
                  <c:v>447.25</c:v>
                </c:pt>
                <c:pt idx="380">
                  <c:v>443</c:v>
                </c:pt>
                <c:pt idx="381">
                  <c:v>440</c:v>
                </c:pt>
                <c:pt idx="382">
                  <c:v>447</c:v>
                </c:pt>
                <c:pt idx="383">
                  <c:v>455.75</c:v>
                </c:pt>
                <c:pt idx="384">
                  <c:v>452.5</c:v>
                </c:pt>
                <c:pt idx="385">
                  <c:v>464.75</c:v>
                </c:pt>
                <c:pt idx="386">
                  <c:v>446.25</c:v>
                </c:pt>
                <c:pt idx="387">
                  <c:v>454.75</c:v>
                </c:pt>
                <c:pt idx="388">
                  <c:v>457</c:v>
                </c:pt>
                <c:pt idx="389">
                  <c:v>440.5</c:v>
                </c:pt>
                <c:pt idx="390">
                  <c:v>407.5</c:v>
                </c:pt>
                <c:pt idx="391">
                  <c:v>410.5</c:v>
                </c:pt>
                <c:pt idx="392">
                  <c:v>402</c:v>
                </c:pt>
                <c:pt idx="393">
                  <c:v>404.75</c:v>
                </c:pt>
                <c:pt idx="394">
                  <c:v>410</c:v>
                </c:pt>
                <c:pt idx="395">
                  <c:v>403.25</c:v>
                </c:pt>
                <c:pt idx="396">
                  <c:v>395</c:v>
                </c:pt>
                <c:pt idx="397">
                  <c:v>392.5</c:v>
                </c:pt>
                <c:pt idx="398">
                  <c:v>391</c:v>
                </c:pt>
                <c:pt idx="399">
                  <c:v>378</c:v>
                </c:pt>
                <c:pt idx="400">
                  <c:v>383.75</c:v>
                </c:pt>
                <c:pt idx="401">
                  <c:v>390.75</c:v>
                </c:pt>
                <c:pt idx="402">
                  <c:v>401.75</c:v>
                </c:pt>
                <c:pt idx="403">
                  <c:v>418</c:v>
                </c:pt>
                <c:pt idx="404">
                  <c:v>424.75</c:v>
                </c:pt>
                <c:pt idx="405">
                  <c:v>415.75</c:v>
                </c:pt>
                <c:pt idx="406">
                  <c:v>404.75</c:v>
                </c:pt>
                <c:pt idx="407">
                  <c:v>415.25</c:v>
                </c:pt>
                <c:pt idx="408">
                  <c:v>414.5</c:v>
                </c:pt>
                <c:pt idx="409">
                  <c:v>444.25</c:v>
                </c:pt>
                <c:pt idx="410">
                  <c:v>435.25</c:v>
                </c:pt>
                <c:pt idx="411">
                  <c:v>435.25</c:v>
                </c:pt>
                <c:pt idx="412">
                  <c:v>423</c:v>
                </c:pt>
                <c:pt idx="413">
                  <c:v>430.75</c:v>
                </c:pt>
                <c:pt idx="414">
                  <c:v>430</c:v>
                </c:pt>
                <c:pt idx="415">
                  <c:v>446.25</c:v>
                </c:pt>
                <c:pt idx="416">
                  <c:v>454</c:v>
                </c:pt>
                <c:pt idx="417">
                  <c:v>450.75</c:v>
                </c:pt>
                <c:pt idx="418">
                  <c:v>470.5</c:v>
                </c:pt>
                <c:pt idx="419">
                  <c:v>484.25</c:v>
                </c:pt>
                <c:pt idx="420">
                  <c:v>486.5</c:v>
                </c:pt>
                <c:pt idx="421">
                  <c:v>482</c:v>
                </c:pt>
                <c:pt idx="422">
                  <c:v>500.5</c:v>
                </c:pt>
                <c:pt idx="423">
                  <c:v>508.75</c:v>
                </c:pt>
                <c:pt idx="424">
                  <c:v>505</c:v>
                </c:pt>
                <c:pt idx="425">
                  <c:v>453.5</c:v>
                </c:pt>
                <c:pt idx="426">
                  <c:v>455.25</c:v>
                </c:pt>
                <c:pt idx="427">
                  <c:v>445.5</c:v>
                </c:pt>
                <c:pt idx="428">
                  <c:v>464.25</c:v>
                </c:pt>
                <c:pt idx="429">
                  <c:v>453.25</c:v>
                </c:pt>
                <c:pt idx="430">
                  <c:v>467.25</c:v>
                </c:pt>
                <c:pt idx="431">
                  <c:v>497</c:v>
                </c:pt>
                <c:pt idx="432">
                  <c:v>490.25</c:v>
                </c:pt>
                <c:pt idx="433">
                  <c:v>485.5</c:v>
                </c:pt>
                <c:pt idx="434">
                  <c:v>461.25</c:v>
                </c:pt>
                <c:pt idx="435">
                  <c:v>441.5</c:v>
                </c:pt>
                <c:pt idx="436">
                  <c:v>443.5</c:v>
                </c:pt>
                <c:pt idx="437">
                  <c:v>459.5</c:v>
                </c:pt>
                <c:pt idx="438">
                  <c:v>444</c:v>
                </c:pt>
                <c:pt idx="439">
                  <c:v>433.25</c:v>
                </c:pt>
                <c:pt idx="440">
                  <c:v>443</c:v>
                </c:pt>
                <c:pt idx="441">
                  <c:v>441.25</c:v>
                </c:pt>
                <c:pt idx="442">
                  <c:v>411.5</c:v>
                </c:pt>
                <c:pt idx="443">
                  <c:v>420.25</c:v>
                </c:pt>
                <c:pt idx="444">
                  <c:v>396</c:v>
                </c:pt>
                <c:pt idx="445">
                  <c:v>427.75</c:v>
                </c:pt>
                <c:pt idx="446">
                  <c:v>419</c:v>
                </c:pt>
                <c:pt idx="447">
                  <c:v>410.75</c:v>
                </c:pt>
                <c:pt idx="448">
                  <c:v>405.5</c:v>
                </c:pt>
                <c:pt idx="449">
                  <c:v>405.25</c:v>
                </c:pt>
                <c:pt idx="450">
                  <c:v>388.25</c:v>
                </c:pt>
                <c:pt idx="451">
                  <c:v>398</c:v>
                </c:pt>
                <c:pt idx="452">
                  <c:v>399</c:v>
                </c:pt>
                <c:pt idx="453">
                  <c:v>399</c:v>
                </c:pt>
                <c:pt idx="454">
                  <c:v>424</c:v>
                </c:pt>
                <c:pt idx="455">
                  <c:v>422</c:v>
                </c:pt>
                <c:pt idx="456">
                  <c:v>419</c:v>
                </c:pt>
                <c:pt idx="457">
                  <c:v>413</c:v>
                </c:pt>
                <c:pt idx="458">
                  <c:v>422.5</c:v>
                </c:pt>
                <c:pt idx="459">
                  <c:v>423.25</c:v>
                </c:pt>
                <c:pt idx="460">
                  <c:v>431.5</c:v>
                </c:pt>
                <c:pt idx="461">
                  <c:v>442</c:v>
                </c:pt>
                <c:pt idx="462">
                  <c:v>444</c:v>
                </c:pt>
                <c:pt idx="463">
                  <c:v>437.5</c:v>
                </c:pt>
                <c:pt idx="464">
                  <c:v>447.75</c:v>
                </c:pt>
                <c:pt idx="465">
                  <c:v>442.88</c:v>
                </c:pt>
              </c:numCache>
            </c:numRef>
          </c:val>
          <c:smooth val="0"/>
        </c:ser>
        <c:dLbls>
          <c:showLegendKey val="0"/>
          <c:showVal val="0"/>
          <c:showCatName val="0"/>
          <c:showSerName val="0"/>
          <c:showPercent val="0"/>
          <c:showBubbleSize val="0"/>
        </c:dLbls>
        <c:marker val="1"/>
        <c:smooth val="0"/>
        <c:axId val="237183488"/>
        <c:axId val="157351936"/>
      </c:lineChart>
      <c:dateAx>
        <c:axId val="237183488"/>
        <c:scaling>
          <c:orientation val="minMax"/>
        </c:scaling>
        <c:delete val="0"/>
        <c:axPos val="b"/>
        <c:numFmt formatCode="m/d/yyyy" sourceLinked="1"/>
        <c:majorTickMark val="none"/>
        <c:minorTickMark val="none"/>
        <c:tickLblPos val="nextTo"/>
        <c:crossAx val="157351936"/>
        <c:crosses val="autoZero"/>
        <c:auto val="1"/>
        <c:lblOffset val="100"/>
        <c:baseTimeUnit val="days"/>
      </c:dateAx>
      <c:valAx>
        <c:axId val="157351936"/>
        <c:scaling>
          <c:orientation val="minMax"/>
        </c:scaling>
        <c:delete val="0"/>
        <c:axPos val="l"/>
        <c:majorGridlines/>
        <c:numFmt formatCode="General" sourceLinked="1"/>
        <c:majorTickMark val="none"/>
        <c:minorTickMark val="none"/>
        <c:tickLblPos val="nextTo"/>
        <c:crossAx val="237183488"/>
        <c:crosses val="autoZero"/>
        <c:crossBetween val="between"/>
      </c:valAx>
      <c:spPr>
        <a:solidFill>
          <a:schemeClr val="bg1">
            <a:lumMod val="95000"/>
          </a:schemeClr>
        </a:solidFill>
      </c:spPr>
    </c:plotArea>
    <c:plotVisOnly val="1"/>
    <c:dispBlanksAs val="gap"/>
    <c:showDLblsOverMax val="0"/>
  </c:chart>
  <c:txPr>
    <a:bodyPr/>
    <a:lstStyle/>
    <a:p>
      <a:pPr>
        <a:defRPr>
          <a:latin typeface="Times New Roman" panose="02020603050405020304" pitchFamily="18" charset="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a:pPr>
            <a:r>
              <a:rPr lang="en-US" altLang="zh-TW" sz="1800" b="1" i="0" baseline="0" dirty="0" smtClean="0">
                <a:effectLst/>
              </a:rPr>
              <a:t>Soybean—Futures Price</a:t>
            </a:r>
            <a:endParaRPr lang="zh-TW" altLang="zh-TW" dirty="0">
              <a:effectLst/>
            </a:endParaRPr>
          </a:p>
        </c:rich>
      </c:tx>
      <c:layout/>
      <c:overlay val="0"/>
    </c:title>
    <c:autoTitleDeleted val="0"/>
    <c:plotArea>
      <c:layout/>
      <c:lineChart>
        <c:grouping val="standard"/>
        <c:varyColors val="0"/>
        <c:ser>
          <c:idx val="0"/>
          <c:order val="0"/>
          <c:tx>
            <c:strRef>
              <c:f>'[黃小玉走勢圖_114年度法說會資料_1215.xlsx]Future Pirce'!$M$3</c:f>
              <c:strCache>
                <c:ptCount val="1"/>
                <c:pt idx="0">
                  <c:v>Future Price</c:v>
                </c:pt>
              </c:strCache>
            </c:strRef>
          </c:tx>
          <c:marker>
            <c:symbol val="none"/>
          </c:marker>
          <c:dLbls>
            <c:dLbl>
              <c:idx val="122"/>
              <c:layout>
                <c:manualLayout>
                  <c:x val="-6.4254729929500834E-2"/>
                  <c:y val="2.872688153660519E-2"/>
                </c:manualLayout>
              </c:layout>
              <c:showLegendKey val="0"/>
              <c:showVal val="1"/>
              <c:showCatName val="0"/>
              <c:showSerName val="0"/>
              <c:showPercent val="0"/>
              <c:showBubbleSize val="0"/>
            </c:dLbl>
            <c:dLbl>
              <c:idx val="283"/>
              <c:layout>
                <c:manualLayout>
                  <c:x val="-5.9461723141430986E-2"/>
                  <c:y val="-7.7173794372146619E-3"/>
                </c:manualLayout>
              </c:layout>
              <c:showLegendKey val="0"/>
              <c:showVal val="1"/>
              <c:showCatName val="0"/>
              <c:showSerName val="0"/>
              <c:showPercent val="0"/>
              <c:showBubbleSize val="0"/>
            </c:dLbl>
            <c:dLbl>
              <c:idx val="410"/>
              <c:layout>
                <c:manualLayout>
                  <c:x val="-7.4943620610275999E-2"/>
                  <c:y val="5.0804258291979862E-2"/>
                </c:manualLayout>
              </c:layout>
              <c:showLegendKey val="0"/>
              <c:showVal val="1"/>
              <c:showCatName val="0"/>
              <c:showSerName val="0"/>
              <c:showPercent val="0"/>
              <c:showBubbleSize val="0"/>
            </c:dLbl>
            <c:dLbl>
              <c:idx val="453"/>
              <c:layout>
                <c:manualLayout>
                  <c:x val="-3.9641148760953988E-2"/>
                  <c:y val="-5.916657568531241E-2"/>
                </c:manualLayout>
              </c:layout>
              <c:showLegendKey val="0"/>
              <c:showVal val="1"/>
              <c:showCatName val="0"/>
              <c:showSerName val="0"/>
              <c:showPercent val="0"/>
              <c:showBubbleSize val="0"/>
            </c:dLbl>
            <c:dLbl>
              <c:idx val="464"/>
              <c:layout>
                <c:manualLayout>
                  <c:x val="0"/>
                  <c:y val="-2.8297057936453762E-2"/>
                </c:manualLayout>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'[黃小玉走勢圖_114年度法說會資料_1215.xlsx]Future Pirce'!$L$4:$L$469</c:f>
              <c:numCache>
                <c:formatCode>m/d/yyyy</c:formatCode>
                <c:ptCount val="466"/>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pt idx="454">
                  <c:v>45914</c:v>
                </c:pt>
                <c:pt idx="455">
                  <c:v>45921</c:v>
                </c:pt>
                <c:pt idx="456">
                  <c:v>45928</c:v>
                </c:pt>
                <c:pt idx="457">
                  <c:v>45935</c:v>
                </c:pt>
                <c:pt idx="458">
                  <c:v>45942</c:v>
                </c:pt>
                <c:pt idx="459">
                  <c:v>45949</c:v>
                </c:pt>
                <c:pt idx="460">
                  <c:v>45956</c:v>
                </c:pt>
                <c:pt idx="461">
                  <c:v>45963</c:v>
                </c:pt>
                <c:pt idx="462">
                  <c:v>45970</c:v>
                </c:pt>
                <c:pt idx="463">
                  <c:v>45977</c:v>
                </c:pt>
                <c:pt idx="464">
                  <c:v>45984</c:v>
                </c:pt>
                <c:pt idx="465">
                  <c:v>45991</c:v>
                </c:pt>
              </c:numCache>
            </c:numRef>
          </c:cat>
          <c:val>
            <c:numRef>
              <c:f>'[黃小玉走勢圖_114年度法說會資料_1215.xlsx]Future Pirce'!$M$4:$M$469</c:f>
              <c:numCache>
                <c:formatCode>#,##0.00</c:formatCode>
                <c:ptCount val="466"/>
                <c:pt idx="0" formatCode="General">
                  <c:v>995.4</c:v>
                </c:pt>
                <c:pt idx="1">
                  <c:v>1044.2</c:v>
                </c:pt>
                <c:pt idx="2">
                  <c:v>1067.4000000000001</c:v>
                </c:pt>
                <c:pt idx="3">
                  <c:v>1049.4000000000001</c:v>
                </c:pt>
                <c:pt idx="4">
                  <c:v>1026.5999999999999</c:v>
                </c:pt>
                <c:pt idx="5">
                  <c:v>1058.0999999999999</c:v>
                </c:pt>
                <c:pt idx="6">
                  <c:v>1034.9000000000001</c:v>
                </c:pt>
                <c:pt idx="7">
                  <c:v>1013.9</c:v>
                </c:pt>
                <c:pt idx="8">
                  <c:v>1036.8800000000001</c:v>
                </c:pt>
                <c:pt idx="9">
                  <c:v>1006.62</c:v>
                </c:pt>
                <c:pt idx="10">
                  <c:v>1000.12</c:v>
                </c:pt>
                <c:pt idx="11" formatCode="General">
                  <c:v>975.62</c:v>
                </c:pt>
                <c:pt idx="12" formatCode="General">
                  <c:v>945.88</c:v>
                </c:pt>
                <c:pt idx="13" formatCode="General">
                  <c:v>942.38</c:v>
                </c:pt>
                <c:pt idx="14" formatCode="General">
                  <c:v>955.62</c:v>
                </c:pt>
                <c:pt idx="15" formatCode="General">
                  <c:v>950.88</c:v>
                </c:pt>
                <c:pt idx="16" formatCode="General">
                  <c:v>957.12</c:v>
                </c:pt>
                <c:pt idx="17" formatCode="General">
                  <c:v>973.12</c:v>
                </c:pt>
                <c:pt idx="18" formatCode="General">
                  <c:v>962.88</c:v>
                </c:pt>
                <c:pt idx="19" formatCode="General">
                  <c:v>953.12</c:v>
                </c:pt>
                <c:pt idx="20" formatCode="General">
                  <c:v>926.38</c:v>
                </c:pt>
                <c:pt idx="21" formatCode="General">
                  <c:v>920.62</c:v>
                </c:pt>
                <c:pt idx="22" formatCode="General">
                  <c:v>941.38</c:v>
                </c:pt>
                <c:pt idx="23" formatCode="General">
                  <c:v>939.38</c:v>
                </c:pt>
                <c:pt idx="24" formatCode="General">
                  <c:v>904.38</c:v>
                </c:pt>
                <c:pt idx="25" formatCode="General">
                  <c:v>948.38</c:v>
                </c:pt>
                <c:pt idx="26">
                  <c:v>1001.12</c:v>
                </c:pt>
                <c:pt idx="27" formatCode="General">
                  <c:v>988.62</c:v>
                </c:pt>
                <c:pt idx="28">
                  <c:v>1009.38</c:v>
                </c:pt>
                <c:pt idx="29">
                  <c:v>1000.12</c:v>
                </c:pt>
                <c:pt idx="30" formatCode="General">
                  <c:v>951.75</c:v>
                </c:pt>
                <c:pt idx="31" formatCode="General">
                  <c:v>938.12</c:v>
                </c:pt>
                <c:pt idx="32" formatCode="General">
                  <c:v>937.38</c:v>
                </c:pt>
                <c:pt idx="33" formatCode="General">
                  <c:v>939.12</c:v>
                </c:pt>
                <c:pt idx="34" formatCode="General">
                  <c:v>948.88</c:v>
                </c:pt>
                <c:pt idx="35" formatCode="General">
                  <c:v>961.88</c:v>
                </c:pt>
                <c:pt idx="36" formatCode="General">
                  <c:v>968.88</c:v>
                </c:pt>
                <c:pt idx="37" formatCode="General">
                  <c:v>984.38</c:v>
                </c:pt>
                <c:pt idx="38" formatCode="General">
                  <c:v>966.88</c:v>
                </c:pt>
                <c:pt idx="39" formatCode="General">
                  <c:v>972.38</c:v>
                </c:pt>
                <c:pt idx="40" formatCode="General">
                  <c:v>999.38</c:v>
                </c:pt>
                <c:pt idx="41" formatCode="General">
                  <c:v>978.62</c:v>
                </c:pt>
                <c:pt idx="42" formatCode="General">
                  <c:v>974.62</c:v>
                </c:pt>
                <c:pt idx="43" formatCode="General">
                  <c:v>987.38</c:v>
                </c:pt>
                <c:pt idx="44" formatCode="General">
                  <c:v>987.12</c:v>
                </c:pt>
                <c:pt idx="45" formatCode="General">
                  <c:v>990.62</c:v>
                </c:pt>
                <c:pt idx="46" formatCode="General">
                  <c:v>993.12</c:v>
                </c:pt>
                <c:pt idx="47" formatCode="General">
                  <c:v>994.38</c:v>
                </c:pt>
                <c:pt idx="48" formatCode="General">
                  <c:v>989.38</c:v>
                </c:pt>
                <c:pt idx="49" formatCode="General">
                  <c:v>967.38</c:v>
                </c:pt>
                <c:pt idx="50" formatCode="General">
                  <c:v>950.1</c:v>
                </c:pt>
                <c:pt idx="51" formatCode="General">
                  <c:v>962.5</c:v>
                </c:pt>
                <c:pt idx="52" formatCode="General">
                  <c:v>969.75</c:v>
                </c:pt>
                <c:pt idx="53" formatCode="General">
                  <c:v>962.5</c:v>
                </c:pt>
                <c:pt idx="54" formatCode="General">
                  <c:v>975.5</c:v>
                </c:pt>
                <c:pt idx="55" formatCode="General">
                  <c:v>986</c:v>
                </c:pt>
                <c:pt idx="56" formatCode="General">
                  <c:v>978.5</c:v>
                </c:pt>
                <c:pt idx="57" formatCode="General">
                  <c:v>984</c:v>
                </c:pt>
                <c:pt idx="58">
                  <c:v>1021.25</c:v>
                </c:pt>
                <c:pt idx="59">
                  <c:v>1037</c:v>
                </c:pt>
                <c:pt idx="60">
                  <c:v>1070</c:v>
                </c:pt>
                <c:pt idx="61">
                  <c:v>1036.75</c:v>
                </c:pt>
                <c:pt idx="62">
                  <c:v>1047.75</c:v>
                </c:pt>
                <c:pt idx="63">
                  <c:v>1027.75</c:v>
                </c:pt>
                <c:pt idx="64">
                  <c:v>1044.75</c:v>
                </c:pt>
                <c:pt idx="65">
                  <c:v>1034.75</c:v>
                </c:pt>
                <c:pt idx="66">
                  <c:v>1052.25</c:v>
                </c:pt>
                <c:pt idx="67">
                  <c:v>1029.5</c:v>
                </c:pt>
                <c:pt idx="68">
                  <c:v>1045.5</c:v>
                </c:pt>
                <c:pt idx="69">
                  <c:v>1036.5</c:v>
                </c:pt>
                <c:pt idx="70">
                  <c:v>1002</c:v>
                </c:pt>
                <c:pt idx="71" formatCode="General">
                  <c:v>998</c:v>
                </c:pt>
                <c:pt idx="72">
                  <c:v>1042</c:v>
                </c:pt>
                <c:pt idx="73">
                  <c:v>1024.25</c:v>
                </c:pt>
                <c:pt idx="74" formatCode="General">
                  <c:v>969.25</c:v>
                </c:pt>
                <c:pt idx="75" formatCode="General">
                  <c:v>904.25</c:v>
                </c:pt>
                <c:pt idx="76" formatCode="General">
                  <c:v>896.5</c:v>
                </c:pt>
                <c:pt idx="77" formatCode="General">
                  <c:v>862.75</c:v>
                </c:pt>
                <c:pt idx="78" formatCode="General">
                  <c:v>877.5</c:v>
                </c:pt>
                <c:pt idx="79" formatCode="General">
                  <c:v>819</c:v>
                </c:pt>
                <c:pt idx="80" formatCode="General">
                  <c:v>850.25</c:v>
                </c:pt>
                <c:pt idx="81" formatCode="General">
                  <c:v>870.25</c:v>
                </c:pt>
                <c:pt idx="82" formatCode="General">
                  <c:v>892.5</c:v>
                </c:pt>
                <c:pt idx="83" formatCode="General">
                  <c:v>850</c:v>
                </c:pt>
                <c:pt idx="84" formatCode="General">
                  <c:v>886.25</c:v>
                </c:pt>
                <c:pt idx="85" formatCode="General">
                  <c:v>854.5</c:v>
                </c:pt>
                <c:pt idx="86" formatCode="General">
                  <c:v>845.5</c:v>
                </c:pt>
                <c:pt idx="87" formatCode="General">
                  <c:v>845</c:v>
                </c:pt>
                <c:pt idx="88" formatCode="General">
                  <c:v>830.5</c:v>
                </c:pt>
                <c:pt idx="89" formatCode="General">
                  <c:v>849.75</c:v>
                </c:pt>
                <c:pt idx="90" formatCode="General">
                  <c:v>844.25</c:v>
                </c:pt>
                <c:pt idx="91" formatCode="General">
                  <c:v>869.25</c:v>
                </c:pt>
                <c:pt idx="92" formatCode="General">
                  <c:v>867.5</c:v>
                </c:pt>
                <c:pt idx="93" formatCode="General">
                  <c:v>856.25</c:v>
                </c:pt>
                <c:pt idx="94" formatCode="General">
                  <c:v>844.75</c:v>
                </c:pt>
                <c:pt idx="95" formatCode="General">
                  <c:v>886.75</c:v>
                </c:pt>
                <c:pt idx="96" formatCode="General">
                  <c:v>886</c:v>
                </c:pt>
                <c:pt idx="97" formatCode="General">
                  <c:v>892.5</c:v>
                </c:pt>
                <c:pt idx="98" formatCode="General">
                  <c:v>880.75</c:v>
                </c:pt>
                <c:pt idx="99" formatCode="General">
                  <c:v>893.25</c:v>
                </c:pt>
                <c:pt idx="100" formatCode="General">
                  <c:v>916</c:v>
                </c:pt>
                <c:pt idx="101" formatCode="General">
                  <c:v>900.25</c:v>
                </c:pt>
                <c:pt idx="102" formatCode="General">
                  <c:v>883.25</c:v>
                </c:pt>
                <c:pt idx="103" formatCode="General">
                  <c:v>882.75</c:v>
                </c:pt>
                <c:pt idx="104" formatCode="General">
                  <c:v>922.12</c:v>
                </c:pt>
                <c:pt idx="105" formatCode="General">
                  <c:v>910.5</c:v>
                </c:pt>
                <c:pt idx="106" formatCode="General">
                  <c:v>915.12</c:v>
                </c:pt>
                <c:pt idx="107" formatCode="General">
                  <c:v>923.38</c:v>
                </c:pt>
                <c:pt idx="108" formatCode="General">
                  <c:v>917.38</c:v>
                </c:pt>
                <c:pt idx="109" formatCode="General">
                  <c:v>916.5</c:v>
                </c:pt>
                <c:pt idx="110" formatCode="General">
                  <c:v>907.62</c:v>
                </c:pt>
                <c:pt idx="111" formatCode="General">
                  <c:v>910.25</c:v>
                </c:pt>
                <c:pt idx="112" formatCode="General">
                  <c:v>910.62</c:v>
                </c:pt>
                <c:pt idx="113" formatCode="General">
                  <c:v>895.12</c:v>
                </c:pt>
                <c:pt idx="114" formatCode="General">
                  <c:v>909.38</c:v>
                </c:pt>
                <c:pt idx="115" formatCode="General">
                  <c:v>904.12</c:v>
                </c:pt>
                <c:pt idx="116" formatCode="General">
                  <c:v>883.88</c:v>
                </c:pt>
                <c:pt idx="117" formatCode="General">
                  <c:v>898.62</c:v>
                </c:pt>
                <c:pt idx="118" formatCode="General">
                  <c:v>895.38</c:v>
                </c:pt>
                <c:pt idx="119" formatCode="General">
                  <c:v>880.75</c:v>
                </c:pt>
                <c:pt idx="120" formatCode="General">
                  <c:v>853.25</c:v>
                </c:pt>
                <c:pt idx="121" formatCode="General">
                  <c:v>841.12</c:v>
                </c:pt>
                <c:pt idx="122" formatCode="General">
                  <c:v>808.38</c:v>
                </c:pt>
                <c:pt idx="123" formatCode="General">
                  <c:v>821</c:v>
                </c:pt>
                <c:pt idx="124" formatCode="General">
                  <c:v>829.12</c:v>
                </c:pt>
                <c:pt idx="125" formatCode="General">
                  <c:v>878.25</c:v>
                </c:pt>
                <c:pt idx="126" formatCode="General">
                  <c:v>855.5</c:v>
                </c:pt>
                <c:pt idx="127" formatCode="General">
                  <c:v>896.75</c:v>
                </c:pt>
                <c:pt idx="128" formatCode="General">
                  <c:v>903.38</c:v>
                </c:pt>
                <c:pt idx="129" formatCode="General">
                  <c:v>904.62</c:v>
                </c:pt>
                <c:pt idx="130" formatCode="General">
                  <c:v>875.62</c:v>
                </c:pt>
                <c:pt idx="131" formatCode="General">
                  <c:v>931.75</c:v>
                </c:pt>
                <c:pt idx="132" formatCode="General">
                  <c:v>919.12</c:v>
                </c:pt>
                <c:pt idx="133" formatCode="General">
                  <c:v>899.12</c:v>
                </c:pt>
                <c:pt idx="134" formatCode="General">
                  <c:v>870.12</c:v>
                </c:pt>
                <c:pt idx="135" formatCode="General">
                  <c:v>893.38</c:v>
                </c:pt>
                <c:pt idx="136" formatCode="General">
                  <c:v>878.88</c:v>
                </c:pt>
                <c:pt idx="137" formatCode="General">
                  <c:v>855.12</c:v>
                </c:pt>
                <c:pt idx="138" formatCode="General">
                  <c:v>868.25</c:v>
                </c:pt>
                <c:pt idx="139" formatCode="General">
                  <c:v>857.5</c:v>
                </c:pt>
                <c:pt idx="140" formatCode="General">
                  <c:v>898.25</c:v>
                </c:pt>
                <c:pt idx="141" formatCode="General">
                  <c:v>882.38</c:v>
                </c:pt>
                <c:pt idx="142" formatCode="General">
                  <c:v>883</c:v>
                </c:pt>
                <c:pt idx="143" formatCode="General">
                  <c:v>915.75</c:v>
                </c:pt>
                <c:pt idx="144" formatCode="General">
                  <c:v>934.38</c:v>
                </c:pt>
                <c:pt idx="145" formatCode="General">
                  <c:v>933.88</c:v>
                </c:pt>
                <c:pt idx="146" formatCode="General">
                  <c:v>922.38</c:v>
                </c:pt>
                <c:pt idx="147" formatCode="General">
                  <c:v>936.5</c:v>
                </c:pt>
                <c:pt idx="148" formatCode="General">
                  <c:v>930.25</c:v>
                </c:pt>
                <c:pt idx="149" formatCode="General">
                  <c:v>918.12</c:v>
                </c:pt>
                <c:pt idx="150" formatCode="General">
                  <c:v>895.88</c:v>
                </c:pt>
                <c:pt idx="151" formatCode="General">
                  <c:v>876.62</c:v>
                </c:pt>
                <c:pt idx="152" formatCode="General">
                  <c:v>889.12</c:v>
                </c:pt>
                <c:pt idx="153" formatCode="General">
                  <c:v>907.12</c:v>
                </c:pt>
                <c:pt idx="154" formatCode="General">
                  <c:v>928.12</c:v>
                </c:pt>
                <c:pt idx="155" formatCode="General">
                  <c:v>929.88</c:v>
                </c:pt>
                <c:pt idx="156" formatCode="General">
                  <c:v>929.75</c:v>
                </c:pt>
                <c:pt idx="157" formatCode="General">
                  <c:v>946</c:v>
                </c:pt>
                <c:pt idx="158" formatCode="General">
                  <c:v>929.25</c:v>
                </c:pt>
                <c:pt idx="159" formatCode="General">
                  <c:v>902.12</c:v>
                </c:pt>
                <c:pt idx="160" formatCode="General">
                  <c:v>872.62</c:v>
                </c:pt>
                <c:pt idx="161" formatCode="General">
                  <c:v>882.62</c:v>
                </c:pt>
                <c:pt idx="162" formatCode="General">
                  <c:v>892.88</c:v>
                </c:pt>
                <c:pt idx="163" formatCode="General">
                  <c:v>887.75</c:v>
                </c:pt>
                <c:pt idx="164" formatCode="General">
                  <c:v>893.12</c:v>
                </c:pt>
                <c:pt idx="165" formatCode="General">
                  <c:v>890</c:v>
                </c:pt>
                <c:pt idx="166" formatCode="General">
                  <c:v>847.38</c:v>
                </c:pt>
                <c:pt idx="167" formatCode="General">
                  <c:v>863.38</c:v>
                </c:pt>
                <c:pt idx="168" formatCode="General">
                  <c:v>883.62</c:v>
                </c:pt>
                <c:pt idx="169" formatCode="General">
                  <c:v>853.88</c:v>
                </c:pt>
                <c:pt idx="170" formatCode="General">
                  <c:v>863.25</c:v>
                </c:pt>
                <c:pt idx="171" formatCode="General">
                  <c:v>831.88</c:v>
                </c:pt>
                <c:pt idx="172" formatCode="General">
                  <c:v>830.38</c:v>
                </c:pt>
                <c:pt idx="173" formatCode="General">
                  <c:v>848.75</c:v>
                </c:pt>
                <c:pt idx="174" formatCode="General">
                  <c:v>850.25</c:v>
                </c:pt>
                <c:pt idx="175" formatCode="General">
                  <c:v>837.38</c:v>
                </c:pt>
                <c:pt idx="176" formatCode="General">
                  <c:v>833.5</c:v>
                </c:pt>
                <c:pt idx="177" formatCode="General">
                  <c:v>840.5</c:v>
                </c:pt>
                <c:pt idx="178" formatCode="General">
                  <c:v>868.38</c:v>
                </c:pt>
                <c:pt idx="179" formatCode="General">
                  <c:v>871.88</c:v>
                </c:pt>
                <c:pt idx="180" formatCode="General">
                  <c:v>875.88</c:v>
                </c:pt>
                <c:pt idx="181" formatCode="General">
                  <c:v>865.75</c:v>
                </c:pt>
                <c:pt idx="182" formatCode="General">
                  <c:v>892.12</c:v>
                </c:pt>
                <c:pt idx="183" formatCode="General">
                  <c:v>886.75</c:v>
                </c:pt>
                <c:pt idx="184" formatCode="General">
                  <c:v>898.5</c:v>
                </c:pt>
                <c:pt idx="185" formatCode="General">
                  <c:v>905.38</c:v>
                </c:pt>
                <c:pt idx="186" formatCode="General">
                  <c:v>897.25</c:v>
                </c:pt>
                <c:pt idx="187" formatCode="General">
                  <c:v>871.25</c:v>
                </c:pt>
                <c:pt idx="188" formatCode="General">
                  <c:v>897.88</c:v>
                </c:pt>
                <c:pt idx="189" formatCode="General">
                  <c:v>903.62</c:v>
                </c:pt>
                <c:pt idx="190" formatCode="General">
                  <c:v>951.88</c:v>
                </c:pt>
                <c:pt idx="191" formatCode="General">
                  <c:v>968.88</c:v>
                </c:pt>
                <c:pt idx="192" formatCode="General">
                  <c:v>997.25</c:v>
                </c:pt>
                <c:pt idx="193">
                  <c:v>1043.3800000000001</c:v>
                </c:pt>
                <c:pt idx="194">
                  <c:v>1001.38</c:v>
                </c:pt>
                <c:pt idx="195">
                  <c:v>1019.88</c:v>
                </c:pt>
                <c:pt idx="196">
                  <c:v>1065.3800000000001</c:v>
                </c:pt>
                <c:pt idx="197">
                  <c:v>1050.6199999999999</c:v>
                </c:pt>
                <c:pt idx="198">
                  <c:v>1086.75</c:v>
                </c:pt>
                <c:pt idx="199">
                  <c:v>1056.8800000000001</c:v>
                </c:pt>
                <c:pt idx="200">
                  <c:v>1103.1199999999999</c:v>
                </c:pt>
                <c:pt idx="201">
                  <c:v>1148.3800000000001</c:v>
                </c:pt>
                <c:pt idx="202">
                  <c:v>1181.6199999999999</c:v>
                </c:pt>
                <c:pt idx="203">
                  <c:v>1193.6199999999999</c:v>
                </c:pt>
                <c:pt idx="204">
                  <c:v>1161.6199999999999</c:v>
                </c:pt>
                <c:pt idx="205">
                  <c:v>1160.9000000000001</c:v>
                </c:pt>
                <c:pt idx="206">
                  <c:v>1217.8800000000001</c:v>
                </c:pt>
                <c:pt idx="207">
                  <c:v>1264.4000000000001</c:v>
                </c:pt>
                <c:pt idx="208">
                  <c:v>1310.25</c:v>
                </c:pt>
                <c:pt idx="209">
                  <c:v>1376.88</c:v>
                </c:pt>
                <c:pt idx="210">
                  <c:v>1414.5</c:v>
                </c:pt>
                <c:pt idx="211">
                  <c:v>1398.25</c:v>
                </c:pt>
                <c:pt idx="212">
                  <c:v>1359.31</c:v>
                </c:pt>
                <c:pt idx="213">
                  <c:v>1362.35</c:v>
                </c:pt>
                <c:pt idx="214">
                  <c:v>1366.1</c:v>
                </c:pt>
                <c:pt idx="215">
                  <c:v>1376.6</c:v>
                </c:pt>
                <c:pt idx="216">
                  <c:v>1380.18</c:v>
                </c:pt>
                <c:pt idx="217">
                  <c:v>1405.23</c:v>
                </c:pt>
                <c:pt idx="218">
                  <c:v>1410.35</c:v>
                </c:pt>
                <c:pt idx="219">
                  <c:v>1422.05</c:v>
                </c:pt>
                <c:pt idx="220">
                  <c:v>1413.8</c:v>
                </c:pt>
                <c:pt idx="221">
                  <c:v>1417.65</c:v>
                </c:pt>
                <c:pt idx="222">
                  <c:v>1399.625</c:v>
                </c:pt>
                <c:pt idx="223">
                  <c:v>1433.25</c:v>
                </c:pt>
                <c:pt idx="224">
                  <c:v>1540.12</c:v>
                </c:pt>
                <c:pt idx="225">
                  <c:v>1535.62</c:v>
                </c:pt>
                <c:pt idx="226">
                  <c:v>1589.5</c:v>
                </c:pt>
                <c:pt idx="227">
                  <c:v>1591</c:v>
                </c:pt>
                <c:pt idx="228">
                  <c:v>1524.25</c:v>
                </c:pt>
                <c:pt idx="229">
                  <c:v>1528.5</c:v>
                </c:pt>
                <c:pt idx="230">
                  <c:v>1582.62</c:v>
                </c:pt>
                <c:pt idx="231">
                  <c:v>1508</c:v>
                </c:pt>
                <c:pt idx="232">
                  <c:v>1397.25</c:v>
                </c:pt>
                <c:pt idx="233">
                  <c:v>1329.62</c:v>
                </c:pt>
                <c:pt idx="234">
                  <c:v>1398</c:v>
                </c:pt>
                <c:pt idx="235">
                  <c:v>1326.62</c:v>
                </c:pt>
                <c:pt idx="236">
                  <c:v>1388.25</c:v>
                </c:pt>
                <c:pt idx="237">
                  <c:v>1348.62</c:v>
                </c:pt>
                <c:pt idx="238">
                  <c:v>1348.38</c:v>
                </c:pt>
                <c:pt idx="239">
                  <c:v>1338.75</c:v>
                </c:pt>
                <c:pt idx="240">
                  <c:v>1365.25</c:v>
                </c:pt>
                <c:pt idx="241">
                  <c:v>1292.25</c:v>
                </c:pt>
                <c:pt idx="242">
                  <c:v>1319.88</c:v>
                </c:pt>
                <c:pt idx="243">
                  <c:v>1290.5</c:v>
                </c:pt>
                <c:pt idx="244">
                  <c:v>1287.8800000000001</c:v>
                </c:pt>
                <c:pt idx="245">
                  <c:v>1284.1199999999999</c:v>
                </c:pt>
                <c:pt idx="246">
                  <c:v>1284.3800000000001</c:v>
                </c:pt>
                <c:pt idx="247">
                  <c:v>1247.75</c:v>
                </c:pt>
                <c:pt idx="248">
                  <c:v>1242.5</c:v>
                </c:pt>
                <c:pt idx="249">
                  <c:v>1218.75</c:v>
                </c:pt>
                <c:pt idx="250">
                  <c:v>1220</c:v>
                </c:pt>
                <c:pt idx="251">
                  <c:v>1235.75</c:v>
                </c:pt>
                <c:pt idx="252">
                  <c:v>1192.25</c:v>
                </c:pt>
                <c:pt idx="253">
                  <c:v>1234</c:v>
                </c:pt>
                <c:pt idx="254">
                  <c:v>1263.25</c:v>
                </c:pt>
                <c:pt idx="255">
                  <c:v>1252.75</c:v>
                </c:pt>
                <c:pt idx="256">
                  <c:v>1267.25</c:v>
                </c:pt>
                <c:pt idx="257">
                  <c:v>1267.75</c:v>
                </c:pt>
                <c:pt idx="258">
                  <c:v>1285.25</c:v>
                </c:pt>
                <c:pt idx="259">
                  <c:v>1332</c:v>
                </c:pt>
                <c:pt idx="260">
                  <c:v>1328.75</c:v>
                </c:pt>
                <c:pt idx="261">
                  <c:v>1401.5</c:v>
                </c:pt>
                <c:pt idx="262">
                  <c:v>1356.75</c:v>
                </c:pt>
                <c:pt idx="263">
                  <c:v>1414.25</c:v>
                </c:pt>
                <c:pt idx="264">
                  <c:v>1470</c:v>
                </c:pt>
                <c:pt idx="265">
                  <c:v>1553.5</c:v>
                </c:pt>
                <c:pt idx="266">
                  <c:v>1583</c:v>
                </c:pt>
                <c:pt idx="267">
                  <c:v>1601.5</c:v>
                </c:pt>
                <c:pt idx="268">
                  <c:v>1590.25</c:v>
                </c:pt>
                <c:pt idx="269">
                  <c:v>1676.25</c:v>
                </c:pt>
                <c:pt idx="270">
                  <c:v>1690.75</c:v>
                </c:pt>
                <c:pt idx="271">
                  <c:v>1668</c:v>
                </c:pt>
                <c:pt idx="272">
                  <c:v>1710.25</c:v>
                </c:pt>
                <c:pt idx="273">
                  <c:v>1582.75</c:v>
                </c:pt>
                <c:pt idx="274">
                  <c:v>1689</c:v>
                </c:pt>
                <c:pt idx="275">
                  <c:v>1682.25</c:v>
                </c:pt>
                <c:pt idx="276">
                  <c:v>1716</c:v>
                </c:pt>
                <c:pt idx="277">
                  <c:v>1684.75</c:v>
                </c:pt>
                <c:pt idx="278">
                  <c:v>1624.75</c:v>
                </c:pt>
                <c:pt idx="279">
                  <c:v>1646.5</c:v>
                </c:pt>
                <c:pt idx="280">
                  <c:v>1705.25</c:v>
                </c:pt>
                <c:pt idx="281">
                  <c:v>1732.25</c:v>
                </c:pt>
                <c:pt idx="282">
                  <c:v>1697.75</c:v>
                </c:pt>
                <c:pt idx="283">
                  <c:v>1745.5</c:v>
                </c:pt>
                <c:pt idx="284">
                  <c:v>1702</c:v>
                </c:pt>
                <c:pt idx="285">
                  <c:v>1610.75</c:v>
                </c:pt>
                <c:pt idx="286">
                  <c:v>1509.75</c:v>
                </c:pt>
                <c:pt idx="287">
                  <c:v>1513.25</c:v>
                </c:pt>
                <c:pt idx="288">
                  <c:v>1359.5</c:v>
                </c:pt>
                <c:pt idx="289">
                  <c:v>1434.5</c:v>
                </c:pt>
                <c:pt idx="290">
                  <c:v>1468.5</c:v>
                </c:pt>
                <c:pt idx="291">
                  <c:v>1408.75</c:v>
                </c:pt>
                <c:pt idx="292">
                  <c:v>1454.25</c:v>
                </c:pt>
                <c:pt idx="293">
                  <c:v>1404</c:v>
                </c:pt>
                <c:pt idx="294">
                  <c:v>1461.25</c:v>
                </c:pt>
                <c:pt idx="295">
                  <c:v>1420.5</c:v>
                </c:pt>
                <c:pt idx="296">
                  <c:v>1412.25</c:v>
                </c:pt>
                <c:pt idx="297">
                  <c:v>1448.5</c:v>
                </c:pt>
                <c:pt idx="298">
                  <c:v>1425.75</c:v>
                </c:pt>
                <c:pt idx="299">
                  <c:v>1364.75</c:v>
                </c:pt>
                <c:pt idx="300">
                  <c:v>1367</c:v>
                </c:pt>
                <c:pt idx="301">
                  <c:v>1383.75</c:v>
                </c:pt>
                <c:pt idx="302">
                  <c:v>1395.5</c:v>
                </c:pt>
                <c:pt idx="303">
                  <c:v>1387.75</c:v>
                </c:pt>
                <c:pt idx="304">
                  <c:v>1462.25</c:v>
                </c:pt>
                <c:pt idx="305">
                  <c:v>1451.88</c:v>
                </c:pt>
                <c:pt idx="306">
                  <c:v>1428.25</c:v>
                </c:pt>
                <c:pt idx="307">
                  <c:v>1434</c:v>
                </c:pt>
                <c:pt idx="308">
                  <c:v>1438.5</c:v>
                </c:pt>
                <c:pt idx="309">
                  <c:v>1483.75</c:v>
                </c:pt>
                <c:pt idx="310">
                  <c:v>1480</c:v>
                </c:pt>
                <c:pt idx="311">
                  <c:v>1479</c:v>
                </c:pt>
                <c:pt idx="312">
                  <c:v>1524</c:v>
                </c:pt>
                <c:pt idx="313">
                  <c:v>1492.5</c:v>
                </c:pt>
                <c:pt idx="314">
                  <c:v>1527.75</c:v>
                </c:pt>
                <c:pt idx="315">
                  <c:v>1506.5</c:v>
                </c:pt>
                <c:pt idx="316">
                  <c:v>1509.5</c:v>
                </c:pt>
                <c:pt idx="317">
                  <c:v>1532</c:v>
                </c:pt>
                <c:pt idx="318">
                  <c:v>1542.5</c:v>
                </c:pt>
                <c:pt idx="319">
                  <c:v>1527.25</c:v>
                </c:pt>
                <c:pt idx="320">
                  <c:v>1529</c:v>
                </c:pt>
                <c:pt idx="321">
                  <c:v>1518.75</c:v>
                </c:pt>
                <c:pt idx="322">
                  <c:v>1507</c:v>
                </c:pt>
                <c:pt idx="323">
                  <c:v>1476.5</c:v>
                </c:pt>
                <c:pt idx="324">
                  <c:v>1428.25</c:v>
                </c:pt>
                <c:pt idx="325">
                  <c:v>1505.5</c:v>
                </c:pt>
                <c:pt idx="326">
                  <c:v>1492.5</c:v>
                </c:pt>
                <c:pt idx="327">
                  <c:v>1500.5</c:v>
                </c:pt>
                <c:pt idx="328">
                  <c:v>1483.5</c:v>
                </c:pt>
                <c:pt idx="329">
                  <c:v>1419.25</c:v>
                </c:pt>
                <c:pt idx="330">
                  <c:v>1436.5</c:v>
                </c:pt>
                <c:pt idx="331">
                  <c:v>1390</c:v>
                </c:pt>
                <c:pt idx="332">
                  <c:v>1307.25</c:v>
                </c:pt>
                <c:pt idx="333">
                  <c:v>1337.25</c:v>
                </c:pt>
                <c:pt idx="334">
                  <c:v>1352.5</c:v>
                </c:pt>
                <c:pt idx="335">
                  <c:v>1386.5</c:v>
                </c:pt>
                <c:pt idx="336">
                  <c:v>1466.5</c:v>
                </c:pt>
                <c:pt idx="337">
                  <c:v>1494.5</c:v>
                </c:pt>
                <c:pt idx="338">
                  <c:v>1442</c:v>
                </c:pt>
                <c:pt idx="339">
                  <c:v>1317.75</c:v>
                </c:pt>
                <c:pt idx="340">
                  <c:v>1370.75</c:v>
                </c:pt>
                <c:pt idx="341">
                  <c:v>1401.75</c:v>
                </c:pt>
                <c:pt idx="342">
                  <c:v>1382.5</c:v>
                </c:pt>
                <c:pt idx="343">
                  <c:v>1333.25</c:v>
                </c:pt>
                <c:pt idx="344">
                  <c:v>1307.5</c:v>
                </c:pt>
                <c:pt idx="345">
                  <c:v>1354.25</c:v>
                </c:pt>
                <c:pt idx="346">
                  <c:v>1387.75</c:v>
                </c:pt>
                <c:pt idx="347">
                  <c:v>1369.25</c:v>
                </c:pt>
                <c:pt idx="348">
                  <c:v>1363</c:v>
                </c:pt>
                <c:pt idx="349">
                  <c:v>1340.25</c:v>
                </c:pt>
                <c:pt idx="350">
                  <c:v>1296.25</c:v>
                </c:pt>
                <c:pt idx="351">
                  <c:v>1275</c:v>
                </c:pt>
                <c:pt idx="352">
                  <c:v>1266</c:v>
                </c:pt>
                <c:pt idx="353">
                  <c:v>1280.25</c:v>
                </c:pt>
                <c:pt idx="354">
                  <c:v>1302.25</c:v>
                </c:pt>
                <c:pt idx="355">
                  <c:v>1319.5</c:v>
                </c:pt>
                <c:pt idx="356">
                  <c:v>1351.75</c:v>
                </c:pt>
                <c:pt idx="357">
                  <c:v>1347.5</c:v>
                </c:pt>
                <c:pt idx="358">
                  <c:v>1340.25</c:v>
                </c:pt>
                <c:pt idx="359">
                  <c:v>1330.75</c:v>
                </c:pt>
                <c:pt idx="360">
                  <c:v>1325</c:v>
                </c:pt>
                <c:pt idx="361">
                  <c:v>1304</c:v>
                </c:pt>
                <c:pt idx="362">
                  <c:v>1315.75</c:v>
                </c:pt>
                <c:pt idx="363">
                  <c:v>1299.75</c:v>
                </c:pt>
                <c:pt idx="364">
                  <c:v>1293.5</c:v>
                </c:pt>
                <c:pt idx="365">
                  <c:v>1249.75</c:v>
                </c:pt>
                <c:pt idx="366">
                  <c:v>1205.75</c:v>
                </c:pt>
                <c:pt idx="367">
                  <c:v>1213.25</c:v>
                </c:pt>
                <c:pt idx="368">
                  <c:v>1209.25</c:v>
                </c:pt>
                <c:pt idx="369">
                  <c:v>1188.5</c:v>
                </c:pt>
                <c:pt idx="370">
                  <c:v>1190</c:v>
                </c:pt>
                <c:pt idx="371">
                  <c:v>1176.25</c:v>
                </c:pt>
                <c:pt idx="372">
                  <c:v>1141.75</c:v>
                </c:pt>
                <c:pt idx="373">
                  <c:v>1151.25</c:v>
                </c:pt>
                <c:pt idx="374">
                  <c:v>1184</c:v>
                </c:pt>
                <c:pt idx="375">
                  <c:v>1190.6199999999999</c:v>
                </c:pt>
                <c:pt idx="376" formatCode="General">
                  <c:v>1192.5</c:v>
                </c:pt>
                <c:pt idx="377" formatCode="General">
                  <c:v>1191.5</c:v>
                </c:pt>
                <c:pt idx="378" formatCode="General">
                  <c:v>1185</c:v>
                </c:pt>
                <c:pt idx="379" formatCode="General">
                  <c:v>1186.75</c:v>
                </c:pt>
                <c:pt idx="380" formatCode="General">
                  <c:v>1165.75</c:v>
                </c:pt>
                <c:pt idx="381" formatCode="General">
                  <c:v>1159.5</c:v>
                </c:pt>
                <c:pt idx="382" formatCode="General">
                  <c:v>1201.75</c:v>
                </c:pt>
                <c:pt idx="383" formatCode="General">
                  <c:v>1205</c:v>
                </c:pt>
                <c:pt idx="384" formatCode="General">
                  <c:v>1228</c:v>
                </c:pt>
                <c:pt idx="385" formatCode="General">
                  <c:v>1248</c:v>
                </c:pt>
                <c:pt idx="386" formatCode="General">
                  <c:v>1205</c:v>
                </c:pt>
                <c:pt idx="387" formatCode="General">
                  <c:v>1176.75</c:v>
                </c:pt>
                <c:pt idx="388" formatCode="General">
                  <c:v>1168.25</c:v>
                </c:pt>
                <c:pt idx="389" formatCode="General">
                  <c:v>1147</c:v>
                </c:pt>
                <c:pt idx="390" formatCode="General">
                  <c:v>1150.5</c:v>
                </c:pt>
                <c:pt idx="391" formatCode="General">
                  <c:v>1188.5</c:v>
                </c:pt>
                <c:pt idx="392" formatCode="General">
                  <c:v>1105</c:v>
                </c:pt>
                <c:pt idx="393" formatCode="General">
                  <c:v>1036.75</c:v>
                </c:pt>
                <c:pt idx="394" formatCode="General">
                  <c:v>1077.5</c:v>
                </c:pt>
                <c:pt idx="395" formatCode="General">
                  <c:v>1029.25</c:v>
                </c:pt>
                <c:pt idx="396" formatCode="General">
                  <c:v>988.75</c:v>
                </c:pt>
                <c:pt idx="397" formatCode="General">
                  <c:v>957</c:v>
                </c:pt>
                <c:pt idx="398" formatCode="General">
                  <c:v>973</c:v>
                </c:pt>
                <c:pt idx="399" formatCode="General">
                  <c:v>982</c:v>
                </c:pt>
                <c:pt idx="400" formatCode="General">
                  <c:v>989.25</c:v>
                </c:pt>
                <c:pt idx="401" formatCode="General">
                  <c:v>986.75</c:v>
                </c:pt>
                <c:pt idx="402" formatCode="General">
                  <c:v>1012</c:v>
                </c:pt>
                <c:pt idx="403" formatCode="General">
                  <c:v>1065.75</c:v>
                </c:pt>
                <c:pt idx="404" formatCode="General">
                  <c:v>1037.75</c:v>
                </c:pt>
                <c:pt idx="405" formatCode="General">
                  <c:v>1021</c:v>
                </c:pt>
                <c:pt idx="406" formatCode="General">
                  <c:v>982.75</c:v>
                </c:pt>
                <c:pt idx="407" formatCode="General">
                  <c:v>987.75</c:v>
                </c:pt>
                <c:pt idx="408" formatCode="General">
                  <c:v>982.5</c:v>
                </c:pt>
                <c:pt idx="409" formatCode="General">
                  <c:v>1016.75</c:v>
                </c:pt>
                <c:pt idx="410" formatCode="General">
                  <c:v>998.5</c:v>
                </c:pt>
                <c:pt idx="411" formatCode="General">
                  <c:v>983.5</c:v>
                </c:pt>
                <c:pt idx="412" formatCode="General">
                  <c:v>989.5</c:v>
                </c:pt>
                <c:pt idx="413" formatCode="General">
                  <c:v>993.75</c:v>
                </c:pt>
                <c:pt idx="414" formatCode="General">
                  <c:v>988.25</c:v>
                </c:pt>
                <c:pt idx="415" formatCode="General">
                  <c:v>979.25</c:v>
                </c:pt>
                <c:pt idx="416" formatCode="General">
                  <c:v>980</c:v>
                </c:pt>
                <c:pt idx="417" formatCode="General">
                  <c:v>981</c:v>
                </c:pt>
                <c:pt idx="418" formatCode="General">
                  <c:v>1013.5</c:v>
                </c:pt>
                <c:pt idx="419" formatCode="General">
                  <c:v>1034</c:v>
                </c:pt>
                <c:pt idx="420" formatCode="General">
                  <c:v>1055.75</c:v>
                </c:pt>
                <c:pt idx="421" formatCode="General">
                  <c:v>1042</c:v>
                </c:pt>
                <c:pt idx="422" formatCode="General">
                  <c:v>1049.5</c:v>
                </c:pt>
                <c:pt idx="423">
                  <c:v>1052.75</c:v>
                </c:pt>
                <c:pt idx="424">
                  <c:v>1057.25</c:v>
                </c:pt>
                <c:pt idx="425">
                  <c:v>1011.5</c:v>
                </c:pt>
                <c:pt idx="426">
                  <c:v>1010.25</c:v>
                </c:pt>
                <c:pt idx="427" formatCode="General">
                  <c:v>999.25</c:v>
                </c:pt>
                <c:pt idx="428">
                  <c:v>1009.75</c:v>
                </c:pt>
                <c:pt idx="429">
                  <c:v>1023</c:v>
                </c:pt>
                <c:pt idx="430" formatCode="General">
                  <c:v>993</c:v>
                </c:pt>
                <c:pt idx="431">
                  <c:v>1053</c:v>
                </c:pt>
                <c:pt idx="432">
                  <c:v>1047.75</c:v>
                </c:pt>
                <c:pt idx="433">
                  <c:v>1059.25</c:v>
                </c:pt>
                <c:pt idx="434">
                  <c:v>1048.75</c:v>
                </c:pt>
                <c:pt idx="435">
                  <c:v>1044</c:v>
                </c:pt>
                <c:pt idx="436">
                  <c:v>1050</c:v>
                </c:pt>
                <c:pt idx="437">
                  <c:v>1060.25</c:v>
                </c:pt>
                <c:pt idx="438">
                  <c:v>1041.75</c:v>
                </c:pt>
                <c:pt idx="439">
                  <c:v>1050.75</c:v>
                </c:pt>
                <c:pt idx="440">
                  <c:v>1069</c:v>
                </c:pt>
                <c:pt idx="441">
                  <c:v>1071.5</c:v>
                </c:pt>
                <c:pt idx="442" formatCode="General">
                  <c:v>1033.25</c:v>
                </c:pt>
                <c:pt idx="443" formatCode="General">
                  <c:v>1055.5</c:v>
                </c:pt>
                <c:pt idx="444" formatCode="General">
                  <c:v>995</c:v>
                </c:pt>
                <c:pt idx="445" formatCode="General">
                  <c:v>1035.75</c:v>
                </c:pt>
                <c:pt idx="446" formatCode="General">
                  <c:v>1002</c:v>
                </c:pt>
                <c:pt idx="447" formatCode="General">
                  <c:v>969.5</c:v>
                </c:pt>
                <c:pt idx="448" formatCode="General">
                  <c:v>967.75</c:v>
                </c:pt>
                <c:pt idx="449" formatCode="General">
                  <c:v>1042.5</c:v>
                </c:pt>
                <c:pt idx="450" formatCode="General">
                  <c:v>1036.5</c:v>
                </c:pt>
                <c:pt idx="451" formatCode="General">
                  <c:v>1036.75</c:v>
                </c:pt>
                <c:pt idx="452" formatCode="General">
                  <c:v>1006.5</c:v>
                </c:pt>
                <c:pt idx="453" formatCode="General">
                  <c:v>1025.75</c:v>
                </c:pt>
                <c:pt idx="454" formatCode="General">
                  <c:v>1025.5</c:v>
                </c:pt>
                <c:pt idx="455" formatCode="General">
                  <c:v>1013.75</c:v>
                </c:pt>
                <c:pt idx="456" formatCode="General">
                  <c:v>1037</c:v>
                </c:pt>
                <c:pt idx="457" formatCode="General">
                  <c:v>1023.25</c:v>
                </c:pt>
                <c:pt idx="458" formatCode="General">
                  <c:v>1036.75</c:v>
                </c:pt>
                <c:pt idx="459" formatCode="General">
                  <c:v>1060.25</c:v>
                </c:pt>
                <c:pt idx="460" formatCode="General">
                  <c:v>1099.75</c:v>
                </c:pt>
                <c:pt idx="461" formatCode="General">
                  <c:v>1101.75</c:v>
                </c:pt>
                <c:pt idx="462" formatCode="General">
                  <c:v>1112.75</c:v>
                </c:pt>
                <c:pt idx="463" formatCode="General">
                  <c:v>1125</c:v>
                </c:pt>
                <c:pt idx="464" formatCode="General">
                  <c:v>1137.75</c:v>
                </c:pt>
                <c:pt idx="465" formatCode="General">
                  <c:v>1116.25</c:v>
                </c:pt>
              </c:numCache>
            </c:numRef>
          </c:val>
          <c:smooth val="0"/>
        </c:ser>
        <c:dLbls>
          <c:showLegendKey val="0"/>
          <c:showVal val="0"/>
          <c:showCatName val="0"/>
          <c:showSerName val="0"/>
          <c:showPercent val="0"/>
          <c:showBubbleSize val="0"/>
        </c:dLbls>
        <c:marker val="1"/>
        <c:smooth val="0"/>
        <c:axId val="177245184"/>
        <c:axId val="157353664"/>
      </c:lineChart>
      <c:dateAx>
        <c:axId val="177245184"/>
        <c:scaling>
          <c:orientation val="minMax"/>
        </c:scaling>
        <c:delete val="0"/>
        <c:axPos val="b"/>
        <c:numFmt formatCode="m/d/yyyy" sourceLinked="1"/>
        <c:majorTickMark val="none"/>
        <c:minorTickMark val="none"/>
        <c:tickLblPos val="nextTo"/>
        <c:txPr>
          <a:bodyPr/>
          <a:lstStyle/>
          <a:p>
            <a:pPr>
              <a:defRPr sz="900"/>
            </a:pPr>
            <a:endParaRPr lang="zh-TW"/>
          </a:p>
        </c:txPr>
        <c:crossAx val="157353664"/>
        <c:crosses val="autoZero"/>
        <c:auto val="1"/>
        <c:lblOffset val="100"/>
        <c:baseTimeUnit val="months"/>
        <c:majorUnit val="1"/>
        <c:majorTimeUnit val="years"/>
      </c:dateAx>
      <c:valAx>
        <c:axId val="157353664"/>
        <c:scaling>
          <c:orientation val="minMax"/>
          <c:max val="1800"/>
          <c:min val="700"/>
        </c:scaling>
        <c:delete val="0"/>
        <c:axPos val="l"/>
        <c:majorGridlines/>
        <c:numFmt formatCode="General" sourceLinked="1"/>
        <c:majorTickMark val="none"/>
        <c:minorTickMark val="none"/>
        <c:tickLblPos val="nextTo"/>
        <c:crossAx val="177245184"/>
        <c:crosses val="autoZero"/>
        <c:crossBetween val="between"/>
      </c:valAx>
      <c:spPr>
        <a:solidFill>
          <a:schemeClr val="bg1">
            <a:lumMod val="95000"/>
          </a:schemeClr>
        </a:solidFill>
      </c:spPr>
    </c:plotArea>
    <c:plotVisOnly val="1"/>
    <c:dispBlanksAs val="gap"/>
    <c:showDLblsOverMax val="0"/>
  </c:chart>
  <c:txPr>
    <a:bodyPr/>
    <a:lstStyle/>
    <a:p>
      <a:pPr>
        <a:defRPr>
          <a:latin typeface="標楷體" panose="03000509000000000000" pitchFamily="65" charset="-12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1"/>
          <c:order val="0"/>
          <c:tx>
            <c:strRef>
              <c:f>[白肉雞資訊.xlsx]數值!$B$27</c:f>
              <c:strCache>
                <c:ptCount val="1"/>
                <c:pt idx="0">
                  <c:v>Jan.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[白肉雞資訊.xlsx]數值!$B$28:$B$37</c:f>
              <c:numCache>
                <c:formatCode>#,##0_ </c:formatCode>
                <c:ptCount val="10"/>
                <c:pt idx="0">
                  <c:v>15654.268001373999</c:v>
                </c:pt>
                <c:pt idx="1">
                  <c:v>13186</c:v>
                </c:pt>
                <c:pt idx="2">
                  <c:v>19913</c:v>
                </c:pt>
                <c:pt idx="3">
                  <c:v>21723</c:v>
                </c:pt>
                <c:pt idx="4">
                  <c:v>18410</c:v>
                </c:pt>
                <c:pt idx="5">
                  <c:v>22502</c:v>
                </c:pt>
                <c:pt idx="6">
                  <c:v>16749</c:v>
                </c:pt>
                <c:pt idx="7">
                  <c:v>8100</c:v>
                </c:pt>
                <c:pt idx="8">
                  <c:v>15598</c:v>
                </c:pt>
                <c:pt idx="9">
                  <c:v>20741</c:v>
                </c:pt>
              </c:numCache>
            </c:numRef>
          </c:val>
        </c:ser>
        <c:ser>
          <c:idx val="2"/>
          <c:order val="1"/>
          <c:tx>
            <c:strRef>
              <c:f>[白肉雞資訊.xlsx]數值!$C$27</c:f>
              <c:strCache>
                <c:ptCount val="1"/>
                <c:pt idx="0">
                  <c:v>Feb. </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[白肉雞資訊.xlsx]數值!$C$28:$C$37</c:f>
              <c:numCache>
                <c:formatCode>#,##0_ </c:formatCode>
                <c:ptCount val="10"/>
                <c:pt idx="0">
                  <c:v>10527.722000936999</c:v>
                </c:pt>
                <c:pt idx="1">
                  <c:v>12794</c:v>
                </c:pt>
                <c:pt idx="2">
                  <c:v>15942</c:v>
                </c:pt>
                <c:pt idx="3">
                  <c:v>12602</c:v>
                </c:pt>
                <c:pt idx="4">
                  <c:v>24020</c:v>
                </c:pt>
                <c:pt idx="5">
                  <c:v>12546</c:v>
                </c:pt>
                <c:pt idx="6">
                  <c:v>13061</c:v>
                </c:pt>
                <c:pt idx="7">
                  <c:v>7988</c:v>
                </c:pt>
                <c:pt idx="8">
                  <c:v>23306</c:v>
                </c:pt>
                <c:pt idx="9">
                  <c:v>16829.099999999999</c:v>
                </c:pt>
              </c:numCache>
            </c:numRef>
          </c:val>
        </c:ser>
        <c:ser>
          <c:idx val="3"/>
          <c:order val="2"/>
          <c:tx>
            <c:strRef>
              <c:f>[白肉雞資訊.xlsx]數值!$D$27</c:f>
              <c:strCache>
                <c:ptCount val="1"/>
                <c:pt idx="0">
                  <c:v> Mar.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[白肉雞資訊.xlsx]數值!$D$28:$D$37</c:f>
              <c:numCache>
                <c:formatCode>#,##0_ </c:formatCode>
                <c:ptCount val="10"/>
                <c:pt idx="0">
                  <c:v>16312.070001422</c:v>
                </c:pt>
                <c:pt idx="1">
                  <c:v>18142</c:v>
                </c:pt>
                <c:pt idx="2">
                  <c:v>25708</c:v>
                </c:pt>
                <c:pt idx="3">
                  <c:v>26158</c:v>
                </c:pt>
                <c:pt idx="4">
                  <c:v>25964</c:v>
                </c:pt>
                <c:pt idx="5">
                  <c:v>20911</c:v>
                </c:pt>
                <c:pt idx="6">
                  <c:v>20716</c:v>
                </c:pt>
                <c:pt idx="7">
                  <c:v>25207</c:v>
                </c:pt>
                <c:pt idx="8">
                  <c:v>29287</c:v>
                </c:pt>
                <c:pt idx="9">
                  <c:v>21332.9</c:v>
                </c:pt>
              </c:numCache>
            </c:numRef>
          </c:val>
        </c:ser>
        <c:ser>
          <c:idx val="4"/>
          <c:order val="3"/>
          <c:tx>
            <c:strRef>
              <c:f>[白肉雞資訊.xlsx]數值!$E$27</c:f>
              <c:strCache>
                <c:ptCount val="1"/>
                <c:pt idx="0">
                  <c:v>Apr.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[白肉雞資訊.xlsx]數值!$E$28:$E$37</c:f>
              <c:numCache>
                <c:formatCode>#,##0_ </c:formatCode>
                <c:ptCount val="10"/>
                <c:pt idx="0">
                  <c:v>15557.748001313999</c:v>
                </c:pt>
                <c:pt idx="1">
                  <c:v>15121</c:v>
                </c:pt>
                <c:pt idx="2">
                  <c:v>25935</c:v>
                </c:pt>
                <c:pt idx="3">
                  <c:v>27791</c:v>
                </c:pt>
                <c:pt idx="4">
                  <c:v>20570</c:v>
                </c:pt>
                <c:pt idx="5">
                  <c:v>15993</c:v>
                </c:pt>
                <c:pt idx="6">
                  <c:v>19688</c:v>
                </c:pt>
                <c:pt idx="7">
                  <c:v>19080</c:v>
                </c:pt>
                <c:pt idx="8">
                  <c:v>18073</c:v>
                </c:pt>
                <c:pt idx="9">
                  <c:v>15821.5</c:v>
                </c:pt>
              </c:numCache>
            </c:numRef>
          </c:val>
        </c:ser>
        <c:ser>
          <c:idx val="5"/>
          <c:order val="4"/>
          <c:tx>
            <c:strRef>
              <c:f>[白肉雞資訊.xlsx]數值!$F$27</c:f>
              <c:strCache>
                <c:ptCount val="1"/>
                <c:pt idx="0">
                  <c:v>May</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[白肉雞資訊.xlsx]數值!$F$28:$F$37</c:f>
              <c:numCache>
                <c:formatCode>#,##0_ </c:formatCode>
                <c:ptCount val="10"/>
                <c:pt idx="0">
                  <c:v>13893.943001207001</c:v>
                </c:pt>
                <c:pt idx="1">
                  <c:v>9290</c:v>
                </c:pt>
                <c:pt idx="2">
                  <c:v>27155</c:v>
                </c:pt>
                <c:pt idx="3">
                  <c:v>20912</c:v>
                </c:pt>
                <c:pt idx="4">
                  <c:v>22094</c:v>
                </c:pt>
                <c:pt idx="5">
                  <c:v>15079</c:v>
                </c:pt>
                <c:pt idx="6">
                  <c:v>13921</c:v>
                </c:pt>
                <c:pt idx="7">
                  <c:v>38472</c:v>
                </c:pt>
                <c:pt idx="8">
                  <c:v>13017</c:v>
                </c:pt>
                <c:pt idx="9">
                  <c:v>7627.9</c:v>
                </c:pt>
              </c:numCache>
            </c:numRef>
          </c:val>
        </c:ser>
        <c:ser>
          <c:idx val="6"/>
          <c:order val="5"/>
          <c:tx>
            <c:strRef>
              <c:f>[白肉雞資訊.xlsx]數值!$G$27</c:f>
              <c:strCache>
                <c:ptCount val="1"/>
                <c:pt idx="0">
                  <c:v>Jun.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[白肉雞資訊.xlsx]數值!$G$28:$G$37</c:f>
              <c:numCache>
                <c:formatCode>#,##0_ </c:formatCode>
                <c:ptCount val="10"/>
                <c:pt idx="0">
                  <c:v>16430.039001445999</c:v>
                </c:pt>
                <c:pt idx="1">
                  <c:v>14543</c:v>
                </c:pt>
                <c:pt idx="2">
                  <c:v>19759</c:v>
                </c:pt>
                <c:pt idx="3">
                  <c:v>20694</c:v>
                </c:pt>
                <c:pt idx="4">
                  <c:v>28461</c:v>
                </c:pt>
                <c:pt idx="5">
                  <c:v>16115</c:v>
                </c:pt>
                <c:pt idx="6">
                  <c:v>21277</c:v>
                </c:pt>
                <c:pt idx="7">
                  <c:v>30366</c:v>
                </c:pt>
                <c:pt idx="8">
                  <c:v>12857</c:v>
                </c:pt>
                <c:pt idx="9">
                  <c:v>21281</c:v>
                </c:pt>
              </c:numCache>
            </c:numRef>
          </c:val>
        </c:ser>
        <c:ser>
          <c:idx val="7"/>
          <c:order val="6"/>
          <c:tx>
            <c:strRef>
              <c:f>[白肉雞資訊.xlsx]數值!$H$27</c:f>
              <c:strCache>
                <c:ptCount val="1"/>
                <c:pt idx="0">
                  <c:v>Jul.</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[白肉雞資訊.xlsx]數值!$H$28:$H$37</c:f>
              <c:numCache>
                <c:formatCode>#,##0_ </c:formatCode>
                <c:ptCount val="10"/>
                <c:pt idx="0">
                  <c:v>15778.361001362</c:v>
                </c:pt>
                <c:pt idx="1">
                  <c:v>11646</c:v>
                </c:pt>
                <c:pt idx="2">
                  <c:v>16305</c:v>
                </c:pt>
                <c:pt idx="3">
                  <c:v>17236</c:v>
                </c:pt>
                <c:pt idx="4">
                  <c:v>25880</c:v>
                </c:pt>
                <c:pt idx="5">
                  <c:v>12738</c:v>
                </c:pt>
                <c:pt idx="6">
                  <c:v>26313</c:v>
                </c:pt>
                <c:pt idx="7">
                  <c:v>27613</c:v>
                </c:pt>
                <c:pt idx="8">
                  <c:v>12790</c:v>
                </c:pt>
                <c:pt idx="9">
                  <c:v>12408.8</c:v>
                </c:pt>
              </c:numCache>
            </c:numRef>
          </c:val>
        </c:ser>
        <c:ser>
          <c:idx val="8"/>
          <c:order val="7"/>
          <c:tx>
            <c:strRef>
              <c:f>[白肉雞資訊.xlsx]數值!$I$27</c:f>
              <c:strCache>
                <c:ptCount val="1"/>
                <c:pt idx="0">
                  <c:v>Aug.</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[白肉雞資訊.xlsx]數值!$I$28:$I$37</c:f>
              <c:numCache>
                <c:formatCode>#,##0_ </c:formatCode>
                <c:ptCount val="10"/>
                <c:pt idx="0">
                  <c:v>15435.316001337</c:v>
                </c:pt>
                <c:pt idx="1">
                  <c:v>12924</c:v>
                </c:pt>
                <c:pt idx="2">
                  <c:v>12220</c:v>
                </c:pt>
                <c:pt idx="3">
                  <c:v>11134</c:v>
                </c:pt>
                <c:pt idx="4">
                  <c:v>22254</c:v>
                </c:pt>
                <c:pt idx="5">
                  <c:v>12051</c:v>
                </c:pt>
                <c:pt idx="6">
                  <c:v>28824</c:v>
                </c:pt>
                <c:pt idx="7">
                  <c:v>29015</c:v>
                </c:pt>
                <c:pt idx="8">
                  <c:v>13143</c:v>
                </c:pt>
                <c:pt idx="9">
                  <c:v>18752.3</c:v>
                </c:pt>
              </c:numCache>
            </c:numRef>
          </c:val>
        </c:ser>
        <c:ser>
          <c:idx val="9"/>
          <c:order val="8"/>
          <c:tx>
            <c:strRef>
              <c:f>[白肉雞資訊.xlsx]數值!$J$27</c:f>
              <c:strCache>
                <c:ptCount val="1"/>
                <c:pt idx="0">
                  <c:v>Sep.</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[白肉雞資訊.xlsx]數值!$J$28:$J$37</c:f>
              <c:numCache>
                <c:formatCode>#,##0_ </c:formatCode>
                <c:ptCount val="10"/>
                <c:pt idx="0">
                  <c:v>9122.0220007900007</c:v>
                </c:pt>
                <c:pt idx="1">
                  <c:v>11619</c:v>
                </c:pt>
                <c:pt idx="2">
                  <c:v>16883</c:v>
                </c:pt>
                <c:pt idx="3">
                  <c:v>12210</c:v>
                </c:pt>
                <c:pt idx="4">
                  <c:v>18738</c:v>
                </c:pt>
                <c:pt idx="5">
                  <c:v>10674</c:v>
                </c:pt>
                <c:pt idx="6">
                  <c:v>19522</c:v>
                </c:pt>
                <c:pt idx="7">
                  <c:v>19968</c:v>
                </c:pt>
                <c:pt idx="8">
                  <c:v>18189</c:v>
                </c:pt>
                <c:pt idx="9">
                  <c:v>21941.4</c:v>
                </c:pt>
              </c:numCache>
            </c:numRef>
          </c:val>
        </c:ser>
        <c:ser>
          <c:idx val="10"/>
          <c:order val="9"/>
          <c:tx>
            <c:strRef>
              <c:f>[白肉雞資訊.xlsx]數值!$K$27</c:f>
              <c:strCache>
                <c:ptCount val="1"/>
                <c:pt idx="0">
                  <c:v>Oct.</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[白肉雞資訊.xlsx]數值!$K$28:$K$37</c:f>
              <c:numCache>
                <c:formatCode>#,##0_ </c:formatCode>
                <c:ptCount val="10"/>
                <c:pt idx="0">
                  <c:v>14644</c:v>
                </c:pt>
                <c:pt idx="1">
                  <c:v>8781</c:v>
                </c:pt>
                <c:pt idx="2">
                  <c:v>10358</c:v>
                </c:pt>
                <c:pt idx="3">
                  <c:v>9195</c:v>
                </c:pt>
                <c:pt idx="4">
                  <c:v>14361</c:v>
                </c:pt>
                <c:pt idx="5">
                  <c:v>10789</c:v>
                </c:pt>
                <c:pt idx="6">
                  <c:v>11027</c:v>
                </c:pt>
                <c:pt idx="7">
                  <c:v>12808</c:v>
                </c:pt>
                <c:pt idx="8">
                  <c:v>16852</c:v>
                </c:pt>
                <c:pt idx="9">
                  <c:v>24921</c:v>
                </c:pt>
              </c:numCache>
            </c:numRef>
          </c:val>
        </c:ser>
        <c:ser>
          <c:idx val="11"/>
          <c:order val="10"/>
          <c:tx>
            <c:strRef>
              <c:f>[白肉雞資訊.xlsx]數值!$L$27</c:f>
              <c:strCache>
                <c:ptCount val="1"/>
                <c:pt idx="0">
                  <c:v>Nov.</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[白肉雞資訊.xlsx]數值!$L$28:$L$37</c:f>
              <c:numCache>
                <c:formatCode>#,##0_ </c:formatCode>
                <c:ptCount val="10"/>
                <c:pt idx="0">
                  <c:v>12061</c:v>
                </c:pt>
                <c:pt idx="1">
                  <c:v>12770</c:v>
                </c:pt>
                <c:pt idx="2">
                  <c:v>10825</c:v>
                </c:pt>
                <c:pt idx="3">
                  <c:v>15324</c:v>
                </c:pt>
                <c:pt idx="4">
                  <c:v>17237</c:v>
                </c:pt>
                <c:pt idx="5">
                  <c:v>12026</c:v>
                </c:pt>
                <c:pt idx="6">
                  <c:v>16678</c:v>
                </c:pt>
                <c:pt idx="7">
                  <c:v>13488</c:v>
                </c:pt>
                <c:pt idx="8">
                  <c:v>13839</c:v>
                </c:pt>
              </c:numCache>
            </c:numRef>
          </c:val>
        </c:ser>
        <c:ser>
          <c:idx val="12"/>
          <c:order val="11"/>
          <c:tx>
            <c:strRef>
              <c:f>[白肉雞資訊.xlsx]數值!$M$27</c:f>
              <c:strCache>
                <c:ptCount val="1"/>
                <c:pt idx="0">
                  <c:v>Dec.</c:v>
                </c:pt>
              </c:strCache>
            </c:strRef>
          </c:tx>
          <c:spPr>
            <a:solidFill>
              <a:schemeClr val="accent1"/>
            </a:solidFill>
          </c:spPr>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[白肉雞資訊.xlsx]數值!$M$28:$M$37</c:f>
              <c:numCache>
                <c:formatCode>#,##0_ </c:formatCode>
                <c:ptCount val="10"/>
                <c:pt idx="0">
                  <c:v>4635</c:v>
                </c:pt>
                <c:pt idx="1">
                  <c:v>16237</c:v>
                </c:pt>
                <c:pt idx="2">
                  <c:v>12525</c:v>
                </c:pt>
                <c:pt idx="3">
                  <c:v>16256</c:v>
                </c:pt>
                <c:pt idx="4">
                  <c:v>13364</c:v>
                </c:pt>
                <c:pt idx="5">
                  <c:v>13820</c:v>
                </c:pt>
                <c:pt idx="6">
                  <c:v>9923</c:v>
                </c:pt>
                <c:pt idx="7">
                  <c:v>7313</c:v>
                </c:pt>
                <c:pt idx="8">
                  <c:v>17695.5</c:v>
                </c:pt>
              </c:numCache>
            </c:numRef>
          </c:val>
        </c:ser>
        <c:dLbls>
          <c:showLegendKey val="0"/>
          <c:showVal val="0"/>
          <c:showCatName val="0"/>
          <c:showSerName val="0"/>
          <c:showPercent val="0"/>
          <c:showBubbleSize val="0"/>
        </c:dLbls>
        <c:gapWidth val="150"/>
        <c:overlap val="100"/>
        <c:axId val="237443072"/>
        <c:axId val="157357120"/>
      </c:barChart>
      <c:lineChart>
        <c:grouping val="standard"/>
        <c:varyColors val="0"/>
        <c:ser>
          <c:idx val="13"/>
          <c:order val="12"/>
          <c:tx>
            <c:strRef>
              <c:f>[白肉雞資訊.xlsx]數值!$O$27</c:f>
              <c:strCache>
                <c:ptCount val="1"/>
              </c:strCache>
            </c:strRef>
          </c:tx>
          <c:spPr>
            <a:ln w="38100"/>
          </c:spPr>
          <c:marker>
            <c:spPr>
              <a:ln>
                <a:solidFill>
                  <a:schemeClr val="tx1"/>
                </a:solidFill>
              </a:ln>
            </c:spPr>
          </c:marker>
          <c:val>
            <c:numRef>
              <c:f>[白肉雞資訊.xlsx]數值!$O$28:$O$37</c:f>
              <c:numCache>
                <c:formatCode>#,##0_);[Red]\(#,##0\)</c:formatCode>
                <c:ptCount val="10"/>
                <c:pt idx="0">
                  <c:v>143355.48901118903</c:v>
                </c:pt>
                <c:pt idx="1">
                  <c:v>128046</c:v>
                </c:pt>
                <c:pt idx="2">
                  <c:v>190178</c:v>
                </c:pt>
                <c:pt idx="3">
                  <c:v>179655</c:v>
                </c:pt>
                <c:pt idx="4">
                  <c:v>220752</c:v>
                </c:pt>
                <c:pt idx="5">
                  <c:v>149398</c:v>
                </c:pt>
                <c:pt idx="6">
                  <c:v>191098</c:v>
                </c:pt>
                <c:pt idx="7">
                  <c:v>218617</c:v>
                </c:pt>
                <c:pt idx="8">
                  <c:v>173112</c:v>
                </c:pt>
                <c:pt idx="9">
                  <c:v>181656.9</c:v>
                </c:pt>
              </c:numCache>
            </c:numRef>
          </c:val>
          <c:smooth val="0"/>
        </c:ser>
        <c:dLbls>
          <c:showLegendKey val="0"/>
          <c:showVal val="0"/>
          <c:showCatName val="0"/>
          <c:showSerName val="0"/>
          <c:showPercent val="0"/>
          <c:showBubbleSize val="0"/>
        </c:dLbls>
        <c:marker val="1"/>
        <c:smooth val="0"/>
        <c:axId val="237443072"/>
        <c:axId val="157357120"/>
      </c:lineChart>
      <c:catAx>
        <c:axId val="237443072"/>
        <c:scaling>
          <c:orientation val="minMax"/>
        </c:scaling>
        <c:delete val="0"/>
        <c:axPos val="b"/>
        <c:numFmt formatCode="General" sourceLinked="1"/>
        <c:majorTickMark val="out"/>
        <c:minorTickMark val="none"/>
        <c:tickLblPos val="nextTo"/>
        <c:crossAx val="157357120"/>
        <c:crosses val="autoZero"/>
        <c:auto val="1"/>
        <c:lblAlgn val="ctr"/>
        <c:lblOffset val="100"/>
        <c:noMultiLvlLbl val="0"/>
      </c:catAx>
      <c:valAx>
        <c:axId val="157357120"/>
        <c:scaling>
          <c:orientation val="minMax"/>
          <c:max val="260000"/>
          <c:min val="0"/>
        </c:scaling>
        <c:delete val="0"/>
        <c:axPos val="l"/>
        <c:majorGridlines/>
        <c:numFmt formatCode="#,##0_ " sourceLinked="1"/>
        <c:majorTickMark val="out"/>
        <c:minorTickMark val="none"/>
        <c:tickLblPos val="nextTo"/>
        <c:crossAx val="237443072"/>
        <c:crosses val="autoZero"/>
        <c:crossBetween val="between"/>
        <c:majorUnit val="50000"/>
        <c:minorUnit val="10000"/>
      </c:valAx>
      <c:spPr>
        <a:solidFill>
          <a:schemeClr val="accent1">
            <a:lumMod val="20000"/>
            <a:lumOff val="80000"/>
          </a:schemeClr>
        </a:solidFill>
      </c:spPr>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[白肉雞資訊.xlsx]數值!$B$1</c:f>
              <c:strCache>
                <c:ptCount val="1"/>
                <c:pt idx="0">
                  <c:v>Jan.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[白肉雞資訊.xlsx]數值!$B$2:$B$11</c:f>
              <c:numCache>
                <c:formatCode>#,##0_);[Red]\(#,##0\)</c:formatCode>
                <c:ptCount val="10"/>
                <c:pt idx="0">
                  <c:v>16408418</c:v>
                </c:pt>
                <c:pt idx="1">
                  <c:v>16640902</c:v>
                </c:pt>
                <c:pt idx="2">
                  <c:v>18444009</c:v>
                </c:pt>
                <c:pt idx="3">
                  <c:v>20896647</c:v>
                </c:pt>
                <c:pt idx="4">
                  <c:v>19048827</c:v>
                </c:pt>
                <c:pt idx="5">
                  <c:v>21875416</c:v>
                </c:pt>
                <c:pt idx="6">
                  <c:v>21081927</c:v>
                </c:pt>
                <c:pt idx="7">
                  <c:v>19281689</c:v>
                </c:pt>
                <c:pt idx="8">
                  <c:v>25256277</c:v>
                </c:pt>
                <c:pt idx="9">
                  <c:v>19380343</c:v>
                </c:pt>
              </c:numCache>
            </c:numRef>
          </c:val>
        </c:ser>
        <c:ser>
          <c:idx val="1"/>
          <c:order val="1"/>
          <c:tx>
            <c:strRef>
              <c:f>[白肉雞資訊.xlsx]數值!$C$1</c:f>
              <c:strCache>
                <c:ptCount val="1"/>
                <c:pt idx="0">
                  <c:v>Feb. </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[白肉雞資訊.xlsx]數值!$C$2:$C$11</c:f>
              <c:numCache>
                <c:formatCode>#,##0_);[Red]\(#,##0\)</c:formatCode>
                <c:ptCount val="10"/>
                <c:pt idx="0">
                  <c:v>12590158</c:v>
                </c:pt>
                <c:pt idx="1">
                  <c:v>15728298</c:v>
                </c:pt>
                <c:pt idx="2">
                  <c:v>14418552</c:v>
                </c:pt>
                <c:pt idx="3">
                  <c:v>14244720</c:v>
                </c:pt>
                <c:pt idx="4">
                  <c:v>20663479</c:v>
                </c:pt>
                <c:pt idx="5">
                  <c:v>16052195</c:v>
                </c:pt>
                <c:pt idx="6">
                  <c:v>17551657</c:v>
                </c:pt>
                <c:pt idx="7">
                  <c:v>21434703</c:v>
                </c:pt>
                <c:pt idx="8">
                  <c:v>18880368</c:v>
                </c:pt>
                <c:pt idx="9">
                  <c:v>22067417</c:v>
                </c:pt>
              </c:numCache>
            </c:numRef>
          </c:val>
        </c:ser>
        <c:ser>
          <c:idx val="2"/>
          <c:order val="2"/>
          <c:tx>
            <c:strRef>
              <c:f>[白肉雞資訊.xlsx]數值!$D$1</c:f>
              <c:strCache>
                <c:ptCount val="1"/>
                <c:pt idx="0">
                  <c:v> Mar.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[白肉雞資訊.xlsx]數值!$D$2:$D$11</c:f>
              <c:numCache>
                <c:formatCode>#,##0_);[Red]\(#,##0\)</c:formatCode>
                <c:ptCount val="10"/>
                <c:pt idx="0">
                  <c:v>17932961</c:v>
                </c:pt>
                <c:pt idx="1">
                  <c:v>19095624</c:v>
                </c:pt>
                <c:pt idx="2">
                  <c:v>17739353</c:v>
                </c:pt>
                <c:pt idx="3">
                  <c:v>19334356</c:v>
                </c:pt>
                <c:pt idx="4">
                  <c:v>21339967</c:v>
                </c:pt>
                <c:pt idx="5">
                  <c:v>23462357</c:v>
                </c:pt>
                <c:pt idx="6">
                  <c:v>22121152</c:v>
                </c:pt>
                <c:pt idx="7">
                  <c:v>21614955</c:v>
                </c:pt>
                <c:pt idx="8">
                  <c:v>24057259</c:v>
                </c:pt>
                <c:pt idx="9">
                  <c:v>24695275</c:v>
                </c:pt>
              </c:numCache>
            </c:numRef>
          </c:val>
        </c:ser>
        <c:ser>
          <c:idx val="3"/>
          <c:order val="3"/>
          <c:tx>
            <c:strRef>
              <c:f>[白肉雞資訊.xlsx]數值!$E$1</c:f>
              <c:strCache>
                <c:ptCount val="1"/>
                <c:pt idx="0">
                  <c:v>Apr.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[白肉雞資訊.xlsx]數值!$E$2:$E$11</c:f>
              <c:numCache>
                <c:formatCode>#,##0_);[Red]\(#,##0\)</c:formatCode>
                <c:ptCount val="10"/>
                <c:pt idx="0">
                  <c:v>16215489</c:v>
                </c:pt>
                <c:pt idx="1">
                  <c:v>16972939</c:v>
                </c:pt>
                <c:pt idx="2">
                  <c:v>16226868</c:v>
                </c:pt>
                <c:pt idx="3">
                  <c:v>18916245</c:v>
                </c:pt>
                <c:pt idx="4">
                  <c:v>20867596</c:v>
                </c:pt>
                <c:pt idx="5">
                  <c:v>22342635</c:v>
                </c:pt>
                <c:pt idx="6">
                  <c:v>19098493</c:v>
                </c:pt>
                <c:pt idx="7">
                  <c:v>17402044</c:v>
                </c:pt>
                <c:pt idx="8">
                  <c:v>23834736</c:v>
                </c:pt>
                <c:pt idx="9">
                  <c:v>24343430</c:v>
                </c:pt>
              </c:numCache>
            </c:numRef>
          </c:val>
        </c:ser>
        <c:ser>
          <c:idx val="4"/>
          <c:order val="4"/>
          <c:tx>
            <c:strRef>
              <c:f>[白肉雞資訊.xlsx]數值!$F$1</c:f>
              <c:strCache>
                <c:ptCount val="1"/>
                <c:pt idx="0">
                  <c:v>May</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[白肉雞資訊.xlsx]數值!$F$2:$F$11</c:f>
              <c:numCache>
                <c:formatCode>#,##0_);[Red]\(#,##0\)</c:formatCode>
                <c:ptCount val="10"/>
                <c:pt idx="0">
                  <c:v>16339423</c:v>
                </c:pt>
                <c:pt idx="1">
                  <c:v>17713009</c:v>
                </c:pt>
                <c:pt idx="2">
                  <c:v>19730523</c:v>
                </c:pt>
                <c:pt idx="3">
                  <c:v>19262752</c:v>
                </c:pt>
                <c:pt idx="4">
                  <c:v>19534006</c:v>
                </c:pt>
                <c:pt idx="5">
                  <c:v>22198591</c:v>
                </c:pt>
                <c:pt idx="6">
                  <c:v>20350117</c:v>
                </c:pt>
                <c:pt idx="7">
                  <c:v>18699103</c:v>
                </c:pt>
                <c:pt idx="8">
                  <c:v>23599156</c:v>
                </c:pt>
                <c:pt idx="9">
                  <c:v>24627933</c:v>
                </c:pt>
              </c:numCache>
            </c:numRef>
          </c:val>
        </c:ser>
        <c:ser>
          <c:idx val="5"/>
          <c:order val="5"/>
          <c:tx>
            <c:strRef>
              <c:f>[白肉雞資訊.xlsx]數值!$G$1</c:f>
              <c:strCache>
                <c:ptCount val="1"/>
                <c:pt idx="0">
                  <c:v>Jun.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[白肉雞資訊.xlsx]數值!$G$2:$G$11</c:f>
              <c:numCache>
                <c:formatCode>#,##0_);[Red]\(#,##0\)</c:formatCode>
                <c:ptCount val="10"/>
                <c:pt idx="0">
                  <c:v>17501388</c:v>
                </c:pt>
                <c:pt idx="1">
                  <c:v>16905748</c:v>
                </c:pt>
                <c:pt idx="2">
                  <c:v>18493886</c:v>
                </c:pt>
                <c:pt idx="3">
                  <c:v>18907494</c:v>
                </c:pt>
                <c:pt idx="4">
                  <c:v>18502070</c:v>
                </c:pt>
                <c:pt idx="5">
                  <c:v>22207765</c:v>
                </c:pt>
                <c:pt idx="6">
                  <c:v>20609861</c:v>
                </c:pt>
                <c:pt idx="7">
                  <c:v>18068208</c:v>
                </c:pt>
                <c:pt idx="8">
                  <c:v>20947868</c:v>
                </c:pt>
                <c:pt idx="9">
                  <c:v>24471366</c:v>
                </c:pt>
              </c:numCache>
            </c:numRef>
          </c:val>
        </c:ser>
        <c:ser>
          <c:idx val="6"/>
          <c:order val="6"/>
          <c:tx>
            <c:strRef>
              <c:f>[白肉雞資訊.xlsx]數值!$H$1</c:f>
              <c:strCache>
                <c:ptCount val="1"/>
                <c:pt idx="0">
                  <c:v>Jul.</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[白肉雞資訊.xlsx]數值!$H$2:$H$11</c:f>
              <c:numCache>
                <c:formatCode>#,##0_);[Red]\(#,##0\)</c:formatCode>
                <c:ptCount val="10"/>
                <c:pt idx="0">
                  <c:v>17808323</c:v>
                </c:pt>
                <c:pt idx="1">
                  <c:v>16484255</c:v>
                </c:pt>
                <c:pt idx="2">
                  <c:v>19560936</c:v>
                </c:pt>
                <c:pt idx="3">
                  <c:v>21412491</c:v>
                </c:pt>
                <c:pt idx="4">
                  <c:v>20197331</c:v>
                </c:pt>
                <c:pt idx="5">
                  <c:v>22568161</c:v>
                </c:pt>
                <c:pt idx="6">
                  <c:v>21873033</c:v>
                </c:pt>
                <c:pt idx="7">
                  <c:v>19347365</c:v>
                </c:pt>
                <c:pt idx="8">
                  <c:v>23162918</c:v>
                </c:pt>
                <c:pt idx="9">
                  <c:v>26244061</c:v>
                </c:pt>
              </c:numCache>
            </c:numRef>
          </c:val>
        </c:ser>
        <c:ser>
          <c:idx val="7"/>
          <c:order val="7"/>
          <c:tx>
            <c:strRef>
              <c:f>[白肉雞資訊.xlsx]數值!$I$1</c:f>
              <c:strCache>
                <c:ptCount val="1"/>
                <c:pt idx="0">
                  <c:v>Aug.</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[白肉雞資訊.xlsx]數值!$I$2:$I$11</c:f>
              <c:numCache>
                <c:formatCode>#,##0_);[Red]\(#,##0\)</c:formatCode>
                <c:ptCount val="10"/>
                <c:pt idx="0">
                  <c:v>18024483</c:v>
                </c:pt>
                <c:pt idx="1">
                  <c:v>18231488</c:v>
                </c:pt>
                <c:pt idx="2">
                  <c:v>19888831</c:v>
                </c:pt>
                <c:pt idx="3">
                  <c:v>21003013</c:v>
                </c:pt>
                <c:pt idx="4">
                  <c:v>19745569</c:v>
                </c:pt>
                <c:pt idx="5">
                  <c:v>22177915</c:v>
                </c:pt>
                <c:pt idx="6">
                  <c:v>23821382</c:v>
                </c:pt>
                <c:pt idx="7">
                  <c:v>21846461</c:v>
                </c:pt>
                <c:pt idx="8">
                  <c:v>23002910</c:v>
                </c:pt>
                <c:pt idx="9">
                  <c:v>25742913</c:v>
                </c:pt>
              </c:numCache>
            </c:numRef>
          </c:val>
        </c:ser>
        <c:ser>
          <c:idx val="8"/>
          <c:order val="8"/>
          <c:tx>
            <c:strRef>
              <c:f>[白肉雞資訊.xlsx]數值!$J$1</c:f>
              <c:strCache>
                <c:ptCount val="1"/>
                <c:pt idx="0">
                  <c:v>Sep.</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[白肉雞資訊.xlsx]數值!$J$2:$J$11</c:f>
              <c:numCache>
                <c:formatCode>#,##0_);[Red]\(#,##0\)</c:formatCode>
                <c:ptCount val="10"/>
                <c:pt idx="0">
                  <c:v>17741892</c:v>
                </c:pt>
                <c:pt idx="1">
                  <c:v>17599135</c:v>
                </c:pt>
                <c:pt idx="2">
                  <c:v>18720471</c:v>
                </c:pt>
                <c:pt idx="3">
                  <c:v>19330588</c:v>
                </c:pt>
                <c:pt idx="4">
                  <c:v>21027627</c:v>
                </c:pt>
                <c:pt idx="5">
                  <c:v>21884205</c:v>
                </c:pt>
                <c:pt idx="6">
                  <c:v>23032514</c:v>
                </c:pt>
                <c:pt idx="7">
                  <c:v>21479134</c:v>
                </c:pt>
                <c:pt idx="8">
                  <c:v>20472153</c:v>
                </c:pt>
                <c:pt idx="9">
                  <c:v>26196303</c:v>
                </c:pt>
              </c:numCache>
            </c:numRef>
          </c:val>
        </c:ser>
        <c:ser>
          <c:idx val="9"/>
          <c:order val="9"/>
          <c:tx>
            <c:strRef>
              <c:f>[白肉雞資訊.xlsx]數值!$K$1</c:f>
              <c:strCache>
                <c:ptCount val="1"/>
                <c:pt idx="0">
                  <c:v>Oct.</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[白肉雞資訊.xlsx]數值!$K$2:$K$11</c:f>
              <c:numCache>
                <c:formatCode>#,##0_);[Red]\(#,##0\)</c:formatCode>
                <c:ptCount val="10"/>
                <c:pt idx="0">
                  <c:v>18215297</c:v>
                </c:pt>
                <c:pt idx="1">
                  <c:v>17286420</c:v>
                </c:pt>
                <c:pt idx="2">
                  <c:v>20565261</c:v>
                </c:pt>
                <c:pt idx="3">
                  <c:v>22059598</c:v>
                </c:pt>
                <c:pt idx="4">
                  <c:v>22199685</c:v>
                </c:pt>
                <c:pt idx="5">
                  <c:v>22043700</c:v>
                </c:pt>
                <c:pt idx="6">
                  <c:v>23230069</c:v>
                </c:pt>
                <c:pt idx="7">
                  <c:v>23082919</c:v>
                </c:pt>
                <c:pt idx="8">
                  <c:v>22655039</c:v>
                </c:pt>
                <c:pt idx="9">
                  <c:v>27299782</c:v>
                </c:pt>
              </c:numCache>
            </c:numRef>
          </c:val>
        </c:ser>
        <c:ser>
          <c:idx val="10"/>
          <c:order val="10"/>
          <c:tx>
            <c:strRef>
              <c:f>[白肉雞資訊.xlsx]數值!$L$1</c:f>
              <c:strCache>
                <c:ptCount val="1"/>
                <c:pt idx="0">
                  <c:v>Nov.</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[白肉雞資訊.xlsx]數值!$L$2:$L$11</c:f>
              <c:numCache>
                <c:formatCode>#,##0_);[Red]\(#,##0\)</c:formatCode>
                <c:ptCount val="10"/>
                <c:pt idx="0">
                  <c:v>19313625</c:v>
                </c:pt>
                <c:pt idx="1">
                  <c:v>17746687</c:v>
                </c:pt>
                <c:pt idx="2">
                  <c:v>20081802</c:v>
                </c:pt>
                <c:pt idx="3">
                  <c:v>20799039</c:v>
                </c:pt>
                <c:pt idx="4">
                  <c:v>21365891</c:v>
                </c:pt>
                <c:pt idx="5">
                  <c:v>22966887</c:v>
                </c:pt>
                <c:pt idx="6">
                  <c:v>23796686</c:v>
                </c:pt>
                <c:pt idx="7">
                  <c:v>23265104</c:v>
                </c:pt>
                <c:pt idx="8">
                  <c:v>21752392</c:v>
                </c:pt>
                <c:pt idx="9">
                  <c:v>26017152</c:v>
                </c:pt>
              </c:numCache>
            </c:numRef>
          </c:val>
        </c:ser>
        <c:ser>
          <c:idx val="11"/>
          <c:order val="11"/>
          <c:tx>
            <c:strRef>
              <c:f>[白肉雞資訊.xlsx]數值!$M$1</c:f>
              <c:strCache>
                <c:ptCount val="1"/>
                <c:pt idx="0">
                  <c:v>Dec.</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[白肉雞資訊.xlsx]數值!$M$2:$M$11</c:f>
              <c:numCache>
                <c:formatCode>#,##0_);[Red]\(#,##0\)</c:formatCode>
                <c:ptCount val="10"/>
                <c:pt idx="0">
                  <c:v>19057901</c:v>
                </c:pt>
                <c:pt idx="1">
                  <c:v>18051989</c:v>
                </c:pt>
                <c:pt idx="2">
                  <c:v>19811448</c:v>
                </c:pt>
                <c:pt idx="3">
                  <c:v>21587062</c:v>
                </c:pt>
                <c:pt idx="4">
                  <c:v>23407970</c:v>
                </c:pt>
                <c:pt idx="5">
                  <c:v>23693509</c:v>
                </c:pt>
                <c:pt idx="6">
                  <c:v>24335685</c:v>
                </c:pt>
                <c:pt idx="7">
                  <c:v>23530492</c:v>
                </c:pt>
                <c:pt idx="8">
                  <c:v>23195684</c:v>
                </c:pt>
              </c:numCache>
            </c:numRef>
          </c:val>
        </c:ser>
        <c:dLbls>
          <c:showLegendKey val="0"/>
          <c:showVal val="0"/>
          <c:showCatName val="0"/>
          <c:showSerName val="0"/>
          <c:showPercent val="0"/>
          <c:showBubbleSize val="0"/>
        </c:dLbls>
        <c:gapWidth val="150"/>
        <c:overlap val="100"/>
        <c:axId val="237444608"/>
        <c:axId val="157358272"/>
      </c:barChart>
      <c:lineChart>
        <c:grouping val="standard"/>
        <c:varyColors val="0"/>
        <c:ser>
          <c:idx val="12"/>
          <c:order val="12"/>
          <c:tx>
            <c:strRef>
              <c:f>[白肉雞資訊.xlsx]圖表!$L$24</c:f>
              <c:strCache>
                <c:ptCount val="1"/>
              </c:strCache>
            </c:strRef>
          </c:tx>
          <c:spPr>
            <a:ln w="38100"/>
          </c:spPr>
          <c:marker>
            <c:spPr>
              <a:blipFill>
                <a:blip xmlns:r="http://schemas.openxmlformats.org/officeDocument/2006/relationships" r:embed="rId1"/>
                <a:tile tx="0" ty="0" sx="100000" sy="100000" flip="none" algn="tl"/>
              </a:blipFill>
              <a:ln>
                <a:solidFill>
                  <a:schemeClr val="tx1"/>
                </a:solidFill>
              </a:ln>
            </c:spPr>
          </c:marker>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[白肉雞資訊.xlsx]數值!$O$2:$O$11</c:f>
              <c:numCache>
                <c:formatCode>#,##0_);[Red]\(#,##0\)</c:formatCode>
                <c:ptCount val="10"/>
                <c:pt idx="0">
                  <c:v>188091457</c:v>
                </c:pt>
                <c:pt idx="1">
                  <c:v>190404505</c:v>
                </c:pt>
                <c:pt idx="2">
                  <c:v>203870492</c:v>
                </c:pt>
                <c:pt idx="3">
                  <c:v>216166943</c:v>
                </c:pt>
                <c:pt idx="4">
                  <c:v>224492048</c:v>
                </c:pt>
                <c:pt idx="5">
                  <c:v>239779827</c:v>
                </c:pt>
                <c:pt idx="6">
                  <c:v>236566891</c:v>
                </c:pt>
                <c:pt idx="7">
                  <c:v>225521685</c:v>
                </c:pt>
                <c:pt idx="8">
                  <c:v>247621076</c:v>
                </c:pt>
                <c:pt idx="9">
                  <c:v>271085975</c:v>
                </c:pt>
              </c:numCache>
            </c:numRef>
          </c:val>
          <c:smooth val="0"/>
        </c:ser>
        <c:dLbls>
          <c:showLegendKey val="0"/>
          <c:showVal val="0"/>
          <c:showCatName val="0"/>
          <c:showSerName val="0"/>
          <c:showPercent val="0"/>
          <c:showBubbleSize val="0"/>
        </c:dLbls>
        <c:marker val="1"/>
        <c:smooth val="0"/>
        <c:axId val="237444608"/>
        <c:axId val="157358272"/>
      </c:lineChart>
      <c:catAx>
        <c:axId val="237444608"/>
        <c:scaling>
          <c:orientation val="minMax"/>
        </c:scaling>
        <c:delete val="0"/>
        <c:axPos val="b"/>
        <c:numFmt formatCode="General" sourceLinked="1"/>
        <c:majorTickMark val="out"/>
        <c:minorTickMark val="none"/>
        <c:tickLblPos val="nextTo"/>
        <c:crossAx val="157358272"/>
        <c:crosses val="autoZero"/>
        <c:auto val="1"/>
        <c:lblAlgn val="ctr"/>
        <c:lblOffset val="100"/>
        <c:noMultiLvlLbl val="0"/>
      </c:catAx>
      <c:valAx>
        <c:axId val="157358272"/>
        <c:scaling>
          <c:orientation val="minMax"/>
        </c:scaling>
        <c:delete val="0"/>
        <c:axPos val="l"/>
        <c:majorGridlines/>
        <c:numFmt formatCode="#,##0_);[Red]\(#,##0\)" sourceLinked="1"/>
        <c:majorTickMark val="out"/>
        <c:minorTickMark val="none"/>
        <c:tickLblPos val="nextTo"/>
        <c:crossAx val="237444608"/>
        <c:crosses val="autoZero"/>
        <c:crossBetween val="between"/>
      </c:valAx>
      <c:spPr>
        <a:solidFill>
          <a:schemeClr val="accent5">
            <a:lumMod val="20000"/>
            <a:lumOff val="80000"/>
          </a:schemeClr>
        </a:solidFill>
      </c:spPr>
    </c:plotArea>
    <c:legend>
      <c:legendPos val="r"/>
      <c:layout>
        <c:manualLayout>
          <c:xMode val="edge"/>
          <c:yMode val="edge"/>
          <c:x val="0.84369945903358934"/>
          <c:y val="2.1756280464941886E-2"/>
          <c:w val="0.13535813258944726"/>
          <c:h val="0.94505856767904017"/>
        </c:manualLayout>
      </c:layout>
      <c:overlay val="0"/>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2020年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[白肉雞資訊.xlsx]數值!$B$89:$M$89</c:f>
              <c:numCache>
                <c:formatCode>0.00_);[Red]\(0.00\)</c:formatCode>
                <c:ptCount val="12"/>
                <c:pt idx="0">
                  <c:v>26.5</c:v>
                </c:pt>
                <c:pt idx="1">
                  <c:v>26.26</c:v>
                </c:pt>
                <c:pt idx="2">
                  <c:v>26.07</c:v>
                </c:pt>
                <c:pt idx="3">
                  <c:v>26.85</c:v>
                </c:pt>
                <c:pt idx="4">
                  <c:v>27.82</c:v>
                </c:pt>
                <c:pt idx="5">
                  <c:v>28.65</c:v>
                </c:pt>
                <c:pt idx="6">
                  <c:v>29.5</c:v>
                </c:pt>
                <c:pt idx="7">
                  <c:v>29.8</c:v>
                </c:pt>
                <c:pt idx="8">
                  <c:v>29.8</c:v>
                </c:pt>
                <c:pt idx="9">
                  <c:v>29.45</c:v>
                </c:pt>
                <c:pt idx="10">
                  <c:v>28.1</c:v>
                </c:pt>
                <c:pt idx="11">
                  <c:v>26.95</c:v>
                </c:pt>
              </c:numCache>
            </c:numRef>
          </c:val>
          <c:smooth val="0"/>
        </c:ser>
        <c:ser>
          <c:idx val="1"/>
          <c:order val="1"/>
          <c:tx>
            <c:v>2021年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[白肉雞資訊.xlsx]數值!$B$90:$M$90</c:f>
              <c:numCache>
                <c:formatCode>0.00_);[Red]\(0.00\)</c:formatCode>
                <c:ptCount val="12"/>
                <c:pt idx="0">
                  <c:v>26.81</c:v>
                </c:pt>
                <c:pt idx="1">
                  <c:v>28.39</c:v>
                </c:pt>
                <c:pt idx="2">
                  <c:v>29.23</c:v>
                </c:pt>
                <c:pt idx="3">
                  <c:v>29.8</c:v>
                </c:pt>
                <c:pt idx="4">
                  <c:v>30.1</c:v>
                </c:pt>
                <c:pt idx="5">
                  <c:v>30</c:v>
                </c:pt>
                <c:pt idx="6">
                  <c:v>30</c:v>
                </c:pt>
                <c:pt idx="7">
                  <c:v>30.61</c:v>
                </c:pt>
                <c:pt idx="8">
                  <c:v>31.55</c:v>
                </c:pt>
                <c:pt idx="9">
                  <c:v>31.8</c:v>
                </c:pt>
                <c:pt idx="10">
                  <c:v>31.66</c:v>
                </c:pt>
                <c:pt idx="11">
                  <c:v>31.66</c:v>
                </c:pt>
              </c:numCache>
            </c:numRef>
          </c:val>
          <c:smooth val="0"/>
        </c:ser>
        <c:ser>
          <c:idx val="2"/>
          <c:order val="2"/>
          <c:tx>
            <c:v>2022年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[白肉雞資訊.xlsx]數值!$B$91:$M$91</c:f>
              <c:numCache>
                <c:formatCode>0.00_);[Red]\(0.00\)</c:formatCode>
                <c:ptCount val="12"/>
                <c:pt idx="0">
                  <c:v>31.377419354838711</c:v>
                </c:pt>
                <c:pt idx="1">
                  <c:v>31.508000000000003</c:v>
                </c:pt>
                <c:pt idx="2">
                  <c:v>32.061290322580625</c:v>
                </c:pt>
                <c:pt idx="3">
                  <c:v>33.39</c:v>
                </c:pt>
                <c:pt idx="4">
                  <c:v>34.590000000000003</c:v>
                </c:pt>
                <c:pt idx="5">
                  <c:v>35.31</c:v>
                </c:pt>
                <c:pt idx="6">
                  <c:v>35.75</c:v>
                </c:pt>
                <c:pt idx="7">
                  <c:v>35.68</c:v>
                </c:pt>
                <c:pt idx="8">
                  <c:v>35.179999999999978</c:v>
                </c:pt>
                <c:pt idx="9">
                  <c:v>34.56</c:v>
                </c:pt>
                <c:pt idx="10">
                  <c:v>34.5</c:v>
                </c:pt>
                <c:pt idx="11">
                  <c:v>34.72</c:v>
                </c:pt>
              </c:numCache>
            </c:numRef>
          </c:val>
          <c:smooth val="0"/>
        </c:ser>
        <c:ser>
          <c:idx val="3"/>
          <c:order val="3"/>
          <c:tx>
            <c:v>2023年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[白肉雞資訊.xlsx]數值!$B$92:$M$92</c:f>
              <c:numCache>
                <c:formatCode>0.00_);[Red]\(0.00\)</c:formatCode>
                <c:ptCount val="12"/>
                <c:pt idx="0">
                  <c:v>35.25</c:v>
                </c:pt>
                <c:pt idx="1">
                  <c:v>35.659999999999997</c:v>
                </c:pt>
                <c:pt idx="2">
                  <c:v>35.950000000000003</c:v>
                </c:pt>
                <c:pt idx="3">
                  <c:v>36.6</c:v>
                </c:pt>
                <c:pt idx="4">
                  <c:v>37.47</c:v>
                </c:pt>
                <c:pt idx="5">
                  <c:v>38</c:v>
                </c:pt>
                <c:pt idx="6">
                  <c:v>38.24</c:v>
                </c:pt>
                <c:pt idx="7">
                  <c:v>38</c:v>
                </c:pt>
                <c:pt idx="8">
                  <c:v>37.97</c:v>
                </c:pt>
                <c:pt idx="9">
                  <c:v>37.53</c:v>
                </c:pt>
                <c:pt idx="10">
                  <c:v>37.04</c:v>
                </c:pt>
                <c:pt idx="11">
                  <c:v>36.630000000000003</c:v>
                </c:pt>
              </c:numCache>
            </c:numRef>
          </c:val>
          <c:smooth val="0"/>
        </c:ser>
        <c:ser>
          <c:idx val="4"/>
          <c:order val="4"/>
          <c:tx>
            <c:v>2024年</c:v>
          </c:tx>
          <c:marker>
            <c:symbol val="none"/>
          </c:marker>
          <c:dPt>
            <c:idx val="4"/>
            <c:bubble3D val="0"/>
            <c:spPr>
              <a:ln w="41275"/>
            </c:spPr>
          </c:dPt>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[白肉雞資訊.xlsx]數值!$B$93:$M$93</c:f>
              <c:numCache>
                <c:formatCode>0.00_);[Red]\(0.00\)</c:formatCode>
                <c:ptCount val="12"/>
                <c:pt idx="0">
                  <c:v>36.159999999999997</c:v>
                </c:pt>
                <c:pt idx="1">
                  <c:v>35.93</c:v>
                </c:pt>
                <c:pt idx="2">
                  <c:v>35.07</c:v>
                </c:pt>
                <c:pt idx="3">
                  <c:v>34.5</c:v>
                </c:pt>
                <c:pt idx="4">
                  <c:v>34.5</c:v>
                </c:pt>
                <c:pt idx="5">
                  <c:v>34.5</c:v>
                </c:pt>
                <c:pt idx="6">
                  <c:v>34.5</c:v>
                </c:pt>
                <c:pt idx="7">
                  <c:v>34.19</c:v>
                </c:pt>
                <c:pt idx="8">
                  <c:v>33.659999999999997</c:v>
                </c:pt>
                <c:pt idx="9">
                  <c:v>32.770000000000003</c:v>
                </c:pt>
                <c:pt idx="10">
                  <c:v>32.61</c:v>
                </c:pt>
                <c:pt idx="11">
                  <c:v>33.22</c:v>
                </c:pt>
              </c:numCache>
            </c:numRef>
          </c:val>
          <c:smooth val="0"/>
        </c:ser>
        <c:ser>
          <c:idx val="5"/>
          <c:order val="5"/>
          <c:tx>
            <c:v>2025年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[白肉雞資訊.xlsx]數值!$B$94:$M$94</c:f>
              <c:numCache>
                <c:formatCode>0.00_);[Red]\(0.00\)</c:formatCode>
                <c:ptCount val="12"/>
                <c:pt idx="0">
                  <c:v>33.57</c:v>
                </c:pt>
                <c:pt idx="1">
                  <c:v>33.82</c:v>
                </c:pt>
                <c:pt idx="2">
                  <c:v>33.76</c:v>
                </c:pt>
                <c:pt idx="3">
                  <c:v>33.5</c:v>
                </c:pt>
                <c:pt idx="4">
                  <c:v>33.5</c:v>
                </c:pt>
                <c:pt idx="5">
                  <c:v>33.5</c:v>
                </c:pt>
                <c:pt idx="6">
                  <c:v>33.44</c:v>
                </c:pt>
                <c:pt idx="7">
                  <c:v>33.24</c:v>
                </c:pt>
                <c:pt idx="8">
                  <c:v>32.92</c:v>
                </c:pt>
                <c:pt idx="9">
                  <c:v>32.659999999999997</c:v>
                </c:pt>
                <c:pt idx="10">
                  <c:v>32.69</c:v>
                </c:pt>
              </c:numCache>
            </c:numRef>
          </c:val>
          <c:smooth val="0"/>
        </c:ser>
        <c:dLbls>
          <c:showLegendKey val="0"/>
          <c:showVal val="0"/>
          <c:showCatName val="0"/>
          <c:showSerName val="0"/>
          <c:showPercent val="0"/>
          <c:showBubbleSize val="0"/>
        </c:dLbls>
        <c:marker val="1"/>
        <c:smooth val="0"/>
        <c:axId val="237444096"/>
        <c:axId val="157359424"/>
      </c:lineChart>
      <c:catAx>
        <c:axId val="237444096"/>
        <c:scaling>
          <c:orientation val="minMax"/>
        </c:scaling>
        <c:delete val="0"/>
        <c:axPos val="b"/>
        <c:numFmt formatCode="General" sourceLinked="1"/>
        <c:majorTickMark val="out"/>
        <c:minorTickMark val="none"/>
        <c:tickLblPos val="nextTo"/>
        <c:crossAx val="157359424"/>
        <c:crosses val="autoZero"/>
        <c:auto val="1"/>
        <c:lblAlgn val="ctr"/>
        <c:lblOffset val="100"/>
        <c:noMultiLvlLbl val="0"/>
      </c:catAx>
      <c:valAx>
        <c:axId val="157359424"/>
        <c:scaling>
          <c:orientation val="minMax"/>
          <c:max val="40"/>
          <c:min val="20"/>
        </c:scaling>
        <c:delete val="0"/>
        <c:axPos val="l"/>
        <c:majorGridlines/>
        <c:numFmt formatCode="0.00_);[Red]\(0.00\)" sourceLinked="1"/>
        <c:majorTickMark val="out"/>
        <c:minorTickMark val="none"/>
        <c:tickLblPos val="nextTo"/>
        <c:crossAx val="237444096"/>
        <c:crosses val="autoZero"/>
        <c:crossBetween val="between"/>
        <c:majorUnit val="5"/>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790646623717489"/>
          <c:y val="5.0925925925925923E-2"/>
          <c:w val="0.65176713818532561"/>
          <c:h val="0.85228847478663861"/>
        </c:manualLayout>
      </c:layout>
      <c:barChart>
        <c:barDir val="col"/>
        <c:grouping val="stacked"/>
        <c:varyColors val="0"/>
        <c:ser>
          <c:idx val="0"/>
          <c:order val="0"/>
          <c:tx>
            <c:strRef>
              <c:f>'[複本 肉豬資訊2017~2025(10月).xls]數'!$B$2</c:f>
              <c:strCache>
                <c:ptCount val="1"/>
                <c:pt idx="0">
                  <c:v>Jan.</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肉豬資訊2017~2025(10月).xls]數'!$B$3:$B$11</c:f>
              <c:numCache>
                <c:formatCode>General</c:formatCode>
                <c:ptCount val="9"/>
                <c:pt idx="0">
                  <c:v>6685</c:v>
                </c:pt>
                <c:pt idx="1">
                  <c:v>10580</c:v>
                </c:pt>
                <c:pt idx="2">
                  <c:v>8591</c:v>
                </c:pt>
                <c:pt idx="3">
                  <c:v>4865</c:v>
                </c:pt>
                <c:pt idx="4">
                  <c:v>2890</c:v>
                </c:pt>
                <c:pt idx="5">
                  <c:v>12811</c:v>
                </c:pt>
                <c:pt idx="6">
                  <c:v>4906</c:v>
                </c:pt>
                <c:pt idx="7">
                  <c:v>7451</c:v>
                </c:pt>
                <c:pt idx="8">
                  <c:v>8951</c:v>
                </c:pt>
              </c:numCache>
            </c:numRef>
          </c:val>
        </c:ser>
        <c:ser>
          <c:idx val="1"/>
          <c:order val="1"/>
          <c:tx>
            <c:strRef>
              <c:f>'[複本 肉豬資訊2017~2025(10月).xls]數'!$C$2</c:f>
              <c:strCache>
                <c:ptCount val="1"/>
                <c:pt idx="0">
                  <c:v>Feb. </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肉豬資訊2017~2025(10月).xls]數'!$C$3:$C$11</c:f>
              <c:numCache>
                <c:formatCode>General</c:formatCode>
                <c:ptCount val="9"/>
                <c:pt idx="0">
                  <c:v>5129</c:v>
                </c:pt>
                <c:pt idx="1">
                  <c:v>5627</c:v>
                </c:pt>
                <c:pt idx="2">
                  <c:v>4508</c:v>
                </c:pt>
                <c:pt idx="3">
                  <c:v>3165</c:v>
                </c:pt>
                <c:pt idx="4">
                  <c:v>3607</c:v>
                </c:pt>
                <c:pt idx="5">
                  <c:v>6259</c:v>
                </c:pt>
                <c:pt idx="6">
                  <c:v>5007</c:v>
                </c:pt>
                <c:pt idx="7">
                  <c:v>5040</c:v>
                </c:pt>
                <c:pt idx="8">
                  <c:v>9435</c:v>
                </c:pt>
              </c:numCache>
            </c:numRef>
          </c:val>
        </c:ser>
        <c:ser>
          <c:idx val="2"/>
          <c:order val="2"/>
          <c:tx>
            <c:strRef>
              <c:f>'[複本 肉豬資訊2017~2025(10月).xls]數'!$D$2</c:f>
              <c:strCache>
                <c:ptCount val="1"/>
                <c:pt idx="0">
                  <c:v> Mar.</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肉豬資訊2017~2025(10月).xls]數'!$D$3:$D$11</c:f>
              <c:numCache>
                <c:formatCode>General</c:formatCode>
                <c:ptCount val="9"/>
                <c:pt idx="0">
                  <c:v>6674</c:v>
                </c:pt>
                <c:pt idx="1">
                  <c:v>10177</c:v>
                </c:pt>
                <c:pt idx="2">
                  <c:v>10141</c:v>
                </c:pt>
                <c:pt idx="3">
                  <c:v>2546</c:v>
                </c:pt>
                <c:pt idx="4">
                  <c:v>5084</c:v>
                </c:pt>
                <c:pt idx="5">
                  <c:v>10905</c:v>
                </c:pt>
                <c:pt idx="6">
                  <c:v>8893</c:v>
                </c:pt>
                <c:pt idx="7">
                  <c:v>7482</c:v>
                </c:pt>
                <c:pt idx="8">
                  <c:v>11773</c:v>
                </c:pt>
              </c:numCache>
            </c:numRef>
          </c:val>
        </c:ser>
        <c:ser>
          <c:idx val="3"/>
          <c:order val="3"/>
          <c:tx>
            <c:strRef>
              <c:f>'[複本 肉豬資訊2017~2025(10月).xls]數'!$E$2</c:f>
              <c:strCache>
                <c:ptCount val="1"/>
                <c:pt idx="0">
                  <c:v>Apr.</c:v>
                </c:pt>
              </c:strCache>
            </c:strRef>
          </c:tx>
          <c:spPr>
            <a:solidFill>
              <a:schemeClr val="accent6">
                <a:lumMod val="20000"/>
                <a:lumOff val="80000"/>
              </a:schemeClr>
            </a:solidFill>
          </c:spPr>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肉豬資訊2017~2025(10月).xls]數'!$E$3:$E$11</c:f>
              <c:numCache>
                <c:formatCode>General</c:formatCode>
                <c:ptCount val="9"/>
                <c:pt idx="0">
                  <c:v>5639</c:v>
                </c:pt>
                <c:pt idx="1">
                  <c:v>6517</c:v>
                </c:pt>
                <c:pt idx="2">
                  <c:v>8845</c:v>
                </c:pt>
                <c:pt idx="3">
                  <c:v>2881</c:v>
                </c:pt>
                <c:pt idx="4">
                  <c:v>4927</c:v>
                </c:pt>
                <c:pt idx="5">
                  <c:v>10599</c:v>
                </c:pt>
                <c:pt idx="6">
                  <c:v>8414</c:v>
                </c:pt>
                <c:pt idx="7">
                  <c:v>8034</c:v>
                </c:pt>
                <c:pt idx="8">
                  <c:v>12025</c:v>
                </c:pt>
              </c:numCache>
            </c:numRef>
          </c:val>
        </c:ser>
        <c:ser>
          <c:idx val="4"/>
          <c:order val="4"/>
          <c:tx>
            <c:strRef>
              <c:f>'[複本 肉豬資訊2017~2025(10月).xls]數'!$F$2</c:f>
              <c:strCache>
                <c:ptCount val="1"/>
                <c:pt idx="0">
                  <c:v>May</c:v>
                </c:pt>
              </c:strCache>
            </c:strRef>
          </c:tx>
          <c:spPr>
            <a:solidFill>
              <a:srgbClr val="FFC000"/>
            </a:solidFill>
          </c:spPr>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肉豬資訊2017~2025(10月).xls]數'!$F$3:$F$11</c:f>
              <c:numCache>
                <c:formatCode>General</c:formatCode>
                <c:ptCount val="9"/>
                <c:pt idx="0">
                  <c:v>10142</c:v>
                </c:pt>
                <c:pt idx="1">
                  <c:v>6583</c:v>
                </c:pt>
                <c:pt idx="2">
                  <c:v>7590</c:v>
                </c:pt>
                <c:pt idx="3">
                  <c:v>4155</c:v>
                </c:pt>
                <c:pt idx="4">
                  <c:v>4568</c:v>
                </c:pt>
                <c:pt idx="5">
                  <c:v>10430</c:v>
                </c:pt>
                <c:pt idx="6">
                  <c:v>10346</c:v>
                </c:pt>
                <c:pt idx="7">
                  <c:v>9021</c:v>
                </c:pt>
                <c:pt idx="8">
                  <c:v>10389</c:v>
                </c:pt>
              </c:numCache>
            </c:numRef>
          </c:val>
        </c:ser>
        <c:ser>
          <c:idx val="5"/>
          <c:order val="5"/>
          <c:tx>
            <c:strRef>
              <c:f>'[複本 肉豬資訊2017~2025(10月).xls]數'!$G$2</c:f>
              <c:strCache>
                <c:ptCount val="1"/>
                <c:pt idx="0">
                  <c:v>Jun.</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肉豬資訊2017~2025(10月).xls]數'!$G$3:$G$11</c:f>
              <c:numCache>
                <c:formatCode>General</c:formatCode>
                <c:ptCount val="9"/>
                <c:pt idx="0">
                  <c:v>7568</c:v>
                </c:pt>
                <c:pt idx="1">
                  <c:v>5475</c:v>
                </c:pt>
                <c:pt idx="2">
                  <c:v>5528</c:v>
                </c:pt>
                <c:pt idx="3">
                  <c:v>4283</c:v>
                </c:pt>
                <c:pt idx="4">
                  <c:v>4234</c:v>
                </c:pt>
                <c:pt idx="5">
                  <c:v>8812</c:v>
                </c:pt>
                <c:pt idx="6">
                  <c:v>13573</c:v>
                </c:pt>
                <c:pt idx="7">
                  <c:v>6329</c:v>
                </c:pt>
                <c:pt idx="8">
                  <c:v>8732</c:v>
                </c:pt>
              </c:numCache>
            </c:numRef>
          </c:val>
        </c:ser>
        <c:ser>
          <c:idx val="6"/>
          <c:order val="6"/>
          <c:tx>
            <c:strRef>
              <c:f>'[複本 肉豬資訊2017~2025(10月).xls]數'!$H$2</c:f>
              <c:strCache>
                <c:ptCount val="1"/>
                <c:pt idx="0">
                  <c:v>Jul.</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肉豬資訊2017~2025(10月).xls]數'!$H$3:$H$11</c:f>
              <c:numCache>
                <c:formatCode>General</c:formatCode>
                <c:ptCount val="9"/>
                <c:pt idx="0">
                  <c:v>6880</c:v>
                </c:pt>
                <c:pt idx="1">
                  <c:v>7466</c:v>
                </c:pt>
                <c:pt idx="2">
                  <c:v>6189</c:v>
                </c:pt>
                <c:pt idx="3">
                  <c:v>9263</c:v>
                </c:pt>
                <c:pt idx="4">
                  <c:v>3229</c:v>
                </c:pt>
                <c:pt idx="5">
                  <c:v>5721</c:v>
                </c:pt>
                <c:pt idx="6">
                  <c:v>12552</c:v>
                </c:pt>
                <c:pt idx="7">
                  <c:v>5134</c:v>
                </c:pt>
                <c:pt idx="8">
                  <c:v>7868</c:v>
                </c:pt>
              </c:numCache>
            </c:numRef>
          </c:val>
        </c:ser>
        <c:ser>
          <c:idx val="7"/>
          <c:order val="7"/>
          <c:tx>
            <c:strRef>
              <c:f>'[複本 肉豬資訊2017~2025(10月).xls]數'!$I$2</c:f>
              <c:strCache>
                <c:ptCount val="1"/>
                <c:pt idx="0">
                  <c:v>Aug.</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肉豬資訊2017~2025(10月).xls]數'!$I$3:$I$11</c:f>
              <c:numCache>
                <c:formatCode>General</c:formatCode>
                <c:ptCount val="9"/>
                <c:pt idx="0">
                  <c:v>7339</c:v>
                </c:pt>
                <c:pt idx="1">
                  <c:v>6587</c:v>
                </c:pt>
                <c:pt idx="2">
                  <c:v>6494</c:v>
                </c:pt>
                <c:pt idx="3">
                  <c:v>5766</c:v>
                </c:pt>
                <c:pt idx="4">
                  <c:v>4173</c:v>
                </c:pt>
                <c:pt idx="5">
                  <c:v>5902</c:v>
                </c:pt>
                <c:pt idx="6">
                  <c:v>11312</c:v>
                </c:pt>
                <c:pt idx="7">
                  <c:v>6056</c:v>
                </c:pt>
                <c:pt idx="8">
                  <c:v>7406</c:v>
                </c:pt>
              </c:numCache>
            </c:numRef>
          </c:val>
        </c:ser>
        <c:ser>
          <c:idx val="8"/>
          <c:order val="8"/>
          <c:tx>
            <c:strRef>
              <c:f>'[複本 肉豬資訊2017~2025(10月).xls]數'!$J$2</c:f>
              <c:strCache>
                <c:ptCount val="1"/>
                <c:pt idx="0">
                  <c:v>Sep.</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肉豬資訊2017~2025(10月).xls]數'!$J$3:$J$11</c:f>
              <c:numCache>
                <c:formatCode>General</c:formatCode>
                <c:ptCount val="9"/>
                <c:pt idx="0">
                  <c:v>6239</c:v>
                </c:pt>
                <c:pt idx="1">
                  <c:v>5830</c:v>
                </c:pt>
                <c:pt idx="2">
                  <c:v>7626</c:v>
                </c:pt>
                <c:pt idx="3">
                  <c:v>6747</c:v>
                </c:pt>
                <c:pt idx="4">
                  <c:v>4223</c:v>
                </c:pt>
                <c:pt idx="5">
                  <c:v>4824</c:v>
                </c:pt>
                <c:pt idx="6">
                  <c:v>6503</c:v>
                </c:pt>
                <c:pt idx="7">
                  <c:v>4586</c:v>
                </c:pt>
                <c:pt idx="8">
                  <c:v>6648</c:v>
                </c:pt>
              </c:numCache>
            </c:numRef>
          </c:val>
        </c:ser>
        <c:ser>
          <c:idx val="9"/>
          <c:order val="9"/>
          <c:tx>
            <c:strRef>
              <c:f>'[複本 肉豬資訊2017~2025(10月).xls]數'!$K$2</c:f>
              <c:strCache>
                <c:ptCount val="1"/>
                <c:pt idx="0">
                  <c:v>Oct.</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肉豬資訊2017~2025(10月).xls]數'!$K$3:$K$11</c:f>
              <c:numCache>
                <c:formatCode>General</c:formatCode>
                <c:ptCount val="9"/>
                <c:pt idx="0">
                  <c:v>6576</c:v>
                </c:pt>
                <c:pt idx="1">
                  <c:v>6465</c:v>
                </c:pt>
                <c:pt idx="2">
                  <c:v>6698</c:v>
                </c:pt>
                <c:pt idx="3">
                  <c:v>6473</c:v>
                </c:pt>
                <c:pt idx="4">
                  <c:v>6760</c:v>
                </c:pt>
                <c:pt idx="5">
                  <c:v>4906</c:v>
                </c:pt>
                <c:pt idx="6">
                  <c:v>3736</c:v>
                </c:pt>
                <c:pt idx="7">
                  <c:v>6519</c:v>
                </c:pt>
                <c:pt idx="8">
                  <c:v>11424</c:v>
                </c:pt>
              </c:numCache>
            </c:numRef>
          </c:val>
        </c:ser>
        <c:ser>
          <c:idx val="10"/>
          <c:order val="10"/>
          <c:tx>
            <c:strRef>
              <c:f>'[複本 肉豬資訊2017~2025(10月).xls]數'!$L$2</c:f>
              <c:strCache>
                <c:ptCount val="1"/>
                <c:pt idx="0">
                  <c:v>Nov.</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肉豬資訊2017~2025(10月).xls]數'!$L$3:$L$11</c:f>
              <c:numCache>
                <c:formatCode>General</c:formatCode>
                <c:ptCount val="9"/>
                <c:pt idx="0">
                  <c:v>7897</c:v>
                </c:pt>
                <c:pt idx="1">
                  <c:v>5589</c:v>
                </c:pt>
                <c:pt idx="2">
                  <c:v>6877</c:v>
                </c:pt>
                <c:pt idx="3">
                  <c:v>5612</c:v>
                </c:pt>
                <c:pt idx="4">
                  <c:v>7975</c:v>
                </c:pt>
                <c:pt idx="5">
                  <c:v>4062</c:v>
                </c:pt>
                <c:pt idx="6">
                  <c:v>4818</c:v>
                </c:pt>
                <c:pt idx="7">
                  <c:v>5824</c:v>
                </c:pt>
              </c:numCache>
            </c:numRef>
          </c:val>
        </c:ser>
        <c:ser>
          <c:idx val="11"/>
          <c:order val="11"/>
          <c:tx>
            <c:strRef>
              <c:f>'[複本 肉豬資訊2017~2025(10月).xls]數'!$M$2</c:f>
              <c:strCache>
                <c:ptCount val="1"/>
                <c:pt idx="0">
                  <c:v>Dec.</c:v>
                </c:pt>
              </c:strCache>
            </c:strRef>
          </c:tx>
          <c:invertIfNegative val="0"/>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肉豬資訊2017~2025(10月).xls]數'!$M$3:$M$11</c:f>
              <c:numCache>
                <c:formatCode>General</c:formatCode>
                <c:ptCount val="9"/>
                <c:pt idx="0">
                  <c:v>7904</c:v>
                </c:pt>
                <c:pt idx="1">
                  <c:v>6602</c:v>
                </c:pt>
                <c:pt idx="2">
                  <c:v>5326</c:v>
                </c:pt>
                <c:pt idx="3">
                  <c:v>4791</c:v>
                </c:pt>
                <c:pt idx="4">
                  <c:v>9670</c:v>
                </c:pt>
                <c:pt idx="5">
                  <c:v>4438</c:v>
                </c:pt>
                <c:pt idx="6">
                  <c:v>5159</c:v>
                </c:pt>
                <c:pt idx="7">
                  <c:v>8733</c:v>
                </c:pt>
              </c:numCache>
            </c:numRef>
          </c:val>
        </c:ser>
        <c:dLbls>
          <c:showLegendKey val="0"/>
          <c:showVal val="0"/>
          <c:showCatName val="0"/>
          <c:showSerName val="0"/>
          <c:showPercent val="0"/>
          <c:showBubbleSize val="0"/>
        </c:dLbls>
        <c:gapWidth val="150"/>
        <c:overlap val="100"/>
        <c:axId val="177374208"/>
        <c:axId val="237562112"/>
      </c:barChart>
      <c:lineChart>
        <c:grouping val="stacked"/>
        <c:varyColors val="0"/>
        <c:ser>
          <c:idx val="12"/>
          <c:order val="12"/>
          <c:tx>
            <c:strRef>
              <c:f>'[複本 肉豬資訊2017~2025(10月).xls]數'!$N$2</c:f>
              <c:strCache>
                <c:ptCount val="1"/>
                <c:pt idx="0">
                  <c:v>1-6月合計</c:v>
                </c:pt>
              </c:strCache>
            </c:strRef>
          </c:tx>
          <c:cat>
            <c:numRef>
              <c:f>'[複本 肉豬資訊2017~2025(10月).xls]數'!$A$3:$A$11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肉豬資訊2017~2025(10月).xls]數'!$N$3:$N$11</c:f>
              <c:numCache>
                <c:formatCode>General</c:formatCode>
                <c:ptCount val="9"/>
                <c:pt idx="0">
                  <c:v>41837</c:v>
                </c:pt>
                <c:pt idx="1">
                  <c:v>44959</c:v>
                </c:pt>
                <c:pt idx="2">
                  <c:v>45203</c:v>
                </c:pt>
                <c:pt idx="3">
                  <c:v>21895</c:v>
                </c:pt>
                <c:pt idx="4">
                  <c:v>25310</c:v>
                </c:pt>
                <c:pt idx="5">
                  <c:v>59816</c:v>
                </c:pt>
                <c:pt idx="6">
                  <c:v>51139</c:v>
                </c:pt>
                <c:pt idx="7">
                  <c:v>43357</c:v>
                </c:pt>
                <c:pt idx="8">
                  <c:v>61305</c:v>
                </c:pt>
              </c:numCache>
            </c:numRef>
          </c:val>
          <c:smooth val="0"/>
        </c:ser>
        <c:dLbls>
          <c:showLegendKey val="0"/>
          <c:showVal val="0"/>
          <c:showCatName val="0"/>
          <c:showSerName val="0"/>
          <c:showPercent val="0"/>
          <c:showBubbleSize val="0"/>
        </c:dLbls>
        <c:marker val="1"/>
        <c:smooth val="0"/>
        <c:axId val="177374208"/>
        <c:axId val="237562112"/>
      </c:lineChart>
      <c:catAx>
        <c:axId val="177374208"/>
        <c:scaling>
          <c:orientation val="minMax"/>
        </c:scaling>
        <c:delete val="0"/>
        <c:axPos val="b"/>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標楷體" pitchFamily="65" charset="-120"/>
                <a:ea typeface="標楷體" pitchFamily="65" charset="-120"/>
                <a:cs typeface="+mn-cs"/>
              </a:defRPr>
            </a:pPr>
            <a:endParaRPr lang="zh-TW"/>
          </a:p>
        </c:txPr>
        <c:crossAx val="237562112"/>
        <c:crosses val="autoZero"/>
        <c:auto val="1"/>
        <c:lblAlgn val="ctr"/>
        <c:lblOffset val="100"/>
        <c:noMultiLvlLbl val="0"/>
      </c:catAx>
      <c:valAx>
        <c:axId val="237562112"/>
        <c:scaling>
          <c:orientation val="minMax"/>
        </c:scaling>
        <c:delete val="0"/>
        <c:axPos val="l"/>
        <c:majorGridlines>
          <c:spPr>
            <a:ln w="9525" cap="flat" cmpd="sng" algn="ctr">
              <a:solidFill>
                <a:schemeClr val="tx1"/>
              </a:solidFill>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77374208"/>
        <c:crosses val="autoZero"/>
        <c:crossBetween val="between"/>
      </c:valAx>
      <c:spPr>
        <a:solidFill>
          <a:schemeClr val="tx2">
            <a:lumMod val="20000"/>
            <a:lumOff val="80000"/>
            <a:alpha val="31000"/>
          </a:schemeClr>
        </a:solidFill>
        <a:ln w="25400">
          <a:noFill/>
        </a:ln>
      </c:spPr>
    </c:plotArea>
    <c:legend>
      <c:legendPos val="r"/>
      <c:layout>
        <c:manualLayout>
          <c:xMode val="edge"/>
          <c:yMode val="edge"/>
          <c:x val="0.82410423452768733"/>
          <c:y val="7.9787337656013202E-2"/>
          <c:w val="0.15798045602605862"/>
          <c:h val="0.83244788954440441"/>
        </c:manualLayout>
      </c:layout>
      <c:overlay val="1"/>
    </c:legend>
    <c:plotVisOnly val="1"/>
    <c:dispBlanksAs val="gap"/>
    <c:showDLblsOverMax val="0"/>
  </c:chart>
  <c:spPr>
    <a:noFill/>
    <a:ln w="9525" cap="flat" cmpd="sng" algn="ctr">
      <a:solidFill>
        <a:schemeClr val="tx1">
          <a:lumMod val="15000"/>
          <a:lumOff val="85000"/>
        </a:schemeClr>
      </a:solidFill>
      <a:miter lim="800000"/>
    </a:ln>
    <a:effectLst>
      <a:outerShdw blurRad="50800" dist="50800" dir="5400000" algn="ctr" rotWithShape="0">
        <a:schemeClr val="accent5">
          <a:lumMod val="75000"/>
        </a:schemeClr>
      </a:outerShdw>
    </a:effectLst>
    <a:scene3d>
      <a:camera prst="orthographicFront"/>
      <a:lightRig rig="threePt" dir="t"/>
    </a:scene3d>
    <a:sp3d prstMaterial="translucentPowder"/>
  </c:spPr>
  <c:txPr>
    <a:bodyPr/>
    <a:lstStyle/>
    <a:p>
      <a:pPr>
        <a:defRPr/>
      </a:pPr>
      <a:endParaRPr lang="zh-TW"/>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97961586577378"/>
          <c:y val="3.967299464279294E-2"/>
          <c:w val="0.70512820512820518"/>
          <c:h val="0.86594202898550721"/>
        </c:manualLayout>
      </c:layout>
      <c:barChart>
        <c:barDir val="col"/>
        <c:grouping val="stacked"/>
        <c:varyColors val="0"/>
        <c:ser>
          <c:idx val="0"/>
          <c:order val="0"/>
          <c:tx>
            <c:strRef>
              <c:f>'[複本 肉豬資訊2017~2025(10月).xls]數'!$A$15</c:f>
              <c:strCache>
                <c:ptCount val="1"/>
                <c:pt idx="0">
                  <c:v>屠宰數量</c:v>
                </c:pt>
              </c:strCache>
            </c:strRef>
          </c:tx>
          <c:spPr>
            <a:solidFill>
              <a:srgbClr val="4F81BD"/>
            </a:solidFill>
            <a:ln w="25400">
              <a:noFill/>
            </a:ln>
          </c:spPr>
          <c:invertIfNegative val="0"/>
          <c:cat>
            <c:numRef>
              <c:f>'[複本 肉豬資訊2017~2025(10月).xls]數'!$B$14:$J$14</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肉豬資訊2017~2025(10月).xls]數'!$B$15:$J$15</c:f>
              <c:numCache>
                <c:formatCode>General</c:formatCode>
                <c:ptCount val="9"/>
                <c:pt idx="0">
                  <c:v>7939138</c:v>
                </c:pt>
                <c:pt idx="1">
                  <c:v>8066687</c:v>
                </c:pt>
                <c:pt idx="2">
                  <c:v>7975271</c:v>
                </c:pt>
                <c:pt idx="3">
                  <c:v>8181327</c:v>
                </c:pt>
                <c:pt idx="4">
                  <c:v>8034023</c:v>
                </c:pt>
                <c:pt idx="5">
                  <c:v>7843622</c:v>
                </c:pt>
                <c:pt idx="6">
                  <c:v>7479146</c:v>
                </c:pt>
                <c:pt idx="7">
                  <c:v>7437466</c:v>
                </c:pt>
                <c:pt idx="8">
                  <c:v>5688004</c:v>
                </c:pt>
              </c:numCache>
            </c:numRef>
          </c:val>
        </c:ser>
        <c:dLbls>
          <c:showLegendKey val="0"/>
          <c:showVal val="0"/>
          <c:showCatName val="0"/>
          <c:showSerName val="0"/>
          <c:showPercent val="0"/>
          <c:showBubbleSize val="0"/>
        </c:dLbls>
        <c:gapWidth val="50"/>
        <c:overlap val="30"/>
        <c:axId val="177374720"/>
        <c:axId val="237563840"/>
      </c:barChart>
      <c:barChart>
        <c:barDir val="col"/>
        <c:grouping val="stacked"/>
        <c:varyColors val="0"/>
        <c:ser>
          <c:idx val="1"/>
          <c:order val="1"/>
          <c:tx>
            <c:strRef>
              <c:f>'[複本 肉豬資訊2017~2025(10月).xls]數'!$A$16</c:f>
              <c:strCache>
                <c:ptCount val="1"/>
                <c:pt idx="0">
                  <c:v>拍賣頭數</c:v>
                </c:pt>
              </c:strCache>
            </c:strRef>
          </c:tx>
          <c:spPr>
            <a:solidFill>
              <a:schemeClr val="accent5">
                <a:lumMod val="20000"/>
                <a:lumOff val="80000"/>
              </a:schemeClr>
            </a:solidFill>
            <a:ln>
              <a:noFill/>
            </a:ln>
            <a:effectLst/>
          </c:spPr>
          <c:invertIfNegative val="0"/>
          <c:cat>
            <c:numRef>
              <c:f>'[複本 肉豬資訊2017~2025(10月).xls]數'!$B$14:$J$14</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肉豬資訊2017~2025(10月).xls]數'!$B$16:$J$16</c:f>
              <c:numCache>
                <c:formatCode>General</c:formatCode>
                <c:ptCount val="9"/>
                <c:pt idx="0">
                  <c:v>6800252</c:v>
                </c:pt>
                <c:pt idx="1">
                  <c:v>6864055</c:v>
                </c:pt>
                <c:pt idx="2">
                  <c:v>6764675</c:v>
                </c:pt>
                <c:pt idx="3">
                  <c:v>6941443</c:v>
                </c:pt>
                <c:pt idx="4">
                  <c:v>6753556</c:v>
                </c:pt>
                <c:pt idx="5">
                  <c:v>6619549</c:v>
                </c:pt>
                <c:pt idx="6">
                  <c:v>6247202</c:v>
                </c:pt>
                <c:pt idx="7">
                  <c:v>6215513</c:v>
                </c:pt>
                <c:pt idx="8">
                  <c:v>4788184</c:v>
                </c:pt>
              </c:numCache>
            </c:numRef>
          </c:val>
        </c:ser>
        <c:dLbls>
          <c:showLegendKey val="0"/>
          <c:showVal val="0"/>
          <c:showCatName val="0"/>
          <c:showSerName val="0"/>
          <c:showPercent val="0"/>
          <c:showBubbleSize val="0"/>
        </c:dLbls>
        <c:gapWidth val="150"/>
        <c:overlap val="50"/>
        <c:axId val="177375744"/>
        <c:axId val="237564416"/>
      </c:barChart>
      <c:catAx>
        <c:axId val="17737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237563840"/>
        <c:crosses val="autoZero"/>
        <c:auto val="1"/>
        <c:lblAlgn val="ctr"/>
        <c:lblOffset val="100"/>
        <c:noMultiLvlLbl val="0"/>
      </c:catAx>
      <c:valAx>
        <c:axId val="237563840"/>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77374720"/>
        <c:crosses val="autoZero"/>
        <c:crossBetween val="between"/>
      </c:valAx>
      <c:catAx>
        <c:axId val="177375744"/>
        <c:scaling>
          <c:orientation val="minMax"/>
        </c:scaling>
        <c:delete val="1"/>
        <c:axPos val="b"/>
        <c:numFmt formatCode="General" sourceLinked="1"/>
        <c:majorTickMark val="out"/>
        <c:minorTickMark val="none"/>
        <c:tickLblPos val="nextTo"/>
        <c:crossAx val="237564416"/>
        <c:crosses val="autoZero"/>
        <c:auto val="1"/>
        <c:lblAlgn val="ctr"/>
        <c:lblOffset val="100"/>
        <c:noMultiLvlLbl val="0"/>
      </c:catAx>
      <c:valAx>
        <c:axId val="237564416"/>
        <c:scaling>
          <c:orientation val="minMax"/>
        </c:scaling>
        <c:delete val="1"/>
        <c:axPos val="r"/>
        <c:numFmt formatCode="General" sourceLinked="1"/>
        <c:majorTickMark val="out"/>
        <c:minorTickMark val="none"/>
        <c:tickLblPos val="nextTo"/>
        <c:crossAx val="177375744"/>
        <c:crosses val="max"/>
        <c:crossBetween val="between"/>
      </c:valAx>
      <c:spPr>
        <a:noFill/>
        <a:ln w="25400">
          <a:noFill/>
        </a:ln>
      </c:spPr>
    </c:plotArea>
    <c:legend>
      <c:legendPos val="r"/>
      <c:layout>
        <c:manualLayout>
          <c:xMode val="edge"/>
          <c:yMode val="edge"/>
          <c:x val="0.84256055363321802"/>
          <c:y val="0.33684210526315789"/>
          <c:w val="0.14705882352941177"/>
          <c:h val="0.14210526315789473"/>
        </c:manualLayout>
      </c:layout>
      <c:overlay val="0"/>
      <c:spPr>
        <a:noFill/>
        <a:ln w="25400">
          <a:noFill/>
        </a:ln>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182030338389731E-2"/>
          <c:y val="4.9438202247191011E-2"/>
          <c:w val="0.76429839652396381"/>
          <c:h val="0.854700616388957"/>
        </c:manualLayout>
      </c:layout>
      <c:scatterChart>
        <c:scatterStyle val="lineMarker"/>
        <c:varyColors val="0"/>
        <c:ser>
          <c:idx val="0"/>
          <c:order val="0"/>
          <c:tx>
            <c:strRef>
              <c:f>'[複本 肉豬資訊2017~2025(10月).xls]數'!$A$25</c:f>
              <c:strCache>
                <c:ptCount val="1"/>
                <c:pt idx="0">
                  <c:v>2020</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肉豬資訊2017~2025(10月).xls]數'!$B$25:$M$25</c:f>
              <c:numCache>
                <c:formatCode>0.00_);[Red]\(0.00\)</c:formatCode>
                <c:ptCount val="12"/>
                <c:pt idx="0">
                  <c:v>63.75</c:v>
                </c:pt>
                <c:pt idx="1">
                  <c:v>58.98</c:v>
                </c:pt>
                <c:pt idx="2">
                  <c:v>62.36</c:v>
                </c:pt>
                <c:pt idx="3">
                  <c:v>71.67</c:v>
                </c:pt>
                <c:pt idx="4">
                  <c:v>74.37</c:v>
                </c:pt>
                <c:pt idx="5">
                  <c:v>76.319999999999993</c:v>
                </c:pt>
                <c:pt idx="6">
                  <c:v>77.13</c:v>
                </c:pt>
                <c:pt idx="7">
                  <c:v>77.86</c:v>
                </c:pt>
                <c:pt idx="8">
                  <c:v>71.44</c:v>
                </c:pt>
                <c:pt idx="9">
                  <c:v>69.569999999999993</c:v>
                </c:pt>
                <c:pt idx="10">
                  <c:v>67.2</c:v>
                </c:pt>
                <c:pt idx="11">
                  <c:v>70.010000000000005</c:v>
                </c:pt>
              </c:numCache>
            </c:numRef>
          </c:yVal>
          <c:smooth val="0"/>
        </c:ser>
        <c:ser>
          <c:idx val="1"/>
          <c:order val="1"/>
          <c:tx>
            <c:strRef>
              <c:f>'[複本 肉豬資訊2017~2025(10月).xls]數'!$A$26</c:f>
              <c:strCache>
                <c:ptCount val="1"/>
                <c:pt idx="0">
                  <c:v>2021</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肉豬資訊2017~2025(10月).xls]數'!$B$26:$M$26</c:f>
              <c:numCache>
                <c:formatCode>0.00_);[Red]\(0.00\)</c:formatCode>
                <c:ptCount val="12"/>
                <c:pt idx="0">
                  <c:v>75.91</c:v>
                </c:pt>
                <c:pt idx="1">
                  <c:v>72.09</c:v>
                </c:pt>
                <c:pt idx="2">
                  <c:v>69.47</c:v>
                </c:pt>
                <c:pt idx="3">
                  <c:v>70.989999999999995</c:v>
                </c:pt>
                <c:pt idx="4">
                  <c:v>76.69</c:v>
                </c:pt>
                <c:pt idx="5">
                  <c:v>82.39</c:v>
                </c:pt>
                <c:pt idx="6">
                  <c:v>85.5</c:v>
                </c:pt>
                <c:pt idx="7">
                  <c:v>85.86</c:v>
                </c:pt>
                <c:pt idx="8">
                  <c:v>76.62</c:v>
                </c:pt>
                <c:pt idx="9">
                  <c:v>75.819999999999993</c:v>
                </c:pt>
                <c:pt idx="10">
                  <c:v>75.86</c:v>
                </c:pt>
                <c:pt idx="11">
                  <c:v>75.459999999999994</c:v>
                </c:pt>
              </c:numCache>
            </c:numRef>
          </c:yVal>
          <c:smooth val="0"/>
        </c:ser>
        <c:ser>
          <c:idx val="2"/>
          <c:order val="2"/>
          <c:tx>
            <c:strRef>
              <c:f>'[複本 肉豬資訊2017~2025(10月).xls]數'!$A$27</c:f>
              <c:strCache>
                <c:ptCount val="1"/>
                <c:pt idx="0">
                  <c:v>2022</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肉豬資訊2017~2025(10月).xls]數'!$B$27:$M$27</c:f>
              <c:numCache>
                <c:formatCode>0.00_);[Red]\(0.00\)</c:formatCode>
                <c:ptCount val="12"/>
                <c:pt idx="0">
                  <c:v>76.03</c:v>
                </c:pt>
                <c:pt idx="1">
                  <c:v>72.16</c:v>
                </c:pt>
                <c:pt idx="2">
                  <c:v>75.11</c:v>
                </c:pt>
                <c:pt idx="3">
                  <c:v>78.47</c:v>
                </c:pt>
                <c:pt idx="4">
                  <c:v>83.87</c:v>
                </c:pt>
                <c:pt idx="5">
                  <c:v>82.68</c:v>
                </c:pt>
                <c:pt idx="6">
                  <c:v>83.9</c:v>
                </c:pt>
                <c:pt idx="7">
                  <c:v>84.13</c:v>
                </c:pt>
                <c:pt idx="8">
                  <c:v>85.06</c:v>
                </c:pt>
                <c:pt idx="9">
                  <c:v>84.79</c:v>
                </c:pt>
                <c:pt idx="10">
                  <c:v>85.33</c:v>
                </c:pt>
                <c:pt idx="11">
                  <c:v>85.14</c:v>
                </c:pt>
              </c:numCache>
            </c:numRef>
          </c:yVal>
          <c:smooth val="0"/>
        </c:ser>
        <c:ser>
          <c:idx val="3"/>
          <c:order val="3"/>
          <c:tx>
            <c:strRef>
              <c:f>'[複本 肉豬資訊2017~2025(10月).xls]數'!$A$28</c:f>
              <c:strCache>
                <c:ptCount val="1"/>
                <c:pt idx="0">
                  <c:v>2023</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肉豬資訊2017~2025(10月).xls]數'!$B$28:$M$28</c:f>
              <c:numCache>
                <c:formatCode>0.00_);[Red]\(0.00\)</c:formatCode>
                <c:ptCount val="12"/>
                <c:pt idx="0">
                  <c:v>84.06</c:v>
                </c:pt>
                <c:pt idx="1">
                  <c:v>83.31</c:v>
                </c:pt>
                <c:pt idx="2">
                  <c:v>89.95</c:v>
                </c:pt>
                <c:pt idx="3">
                  <c:v>90.83</c:v>
                </c:pt>
                <c:pt idx="4">
                  <c:v>89.73</c:v>
                </c:pt>
                <c:pt idx="5">
                  <c:v>89.98</c:v>
                </c:pt>
                <c:pt idx="6">
                  <c:v>91.38</c:v>
                </c:pt>
                <c:pt idx="7">
                  <c:v>96.06</c:v>
                </c:pt>
                <c:pt idx="8">
                  <c:v>93.07</c:v>
                </c:pt>
                <c:pt idx="9">
                  <c:v>91.58</c:v>
                </c:pt>
                <c:pt idx="10">
                  <c:v>88.86</c:v>
                </c:pt>
                <c:pt idx="11">
                  <c:v>87.25</c:v>
                </c:pt>
              </c:numCache>
            </c:numRef>
          </c:yVal>
          <c:smooth val="0"/>
        </c:ser>
        <c:ser>
          <c:idx val="4"/>
          <c:order val="4"/>
          <c:tx>
            <c:strRef>
              <c:f>'[複本 肉豬資訊2017~2025(10月).xls]數'!$A$29</c:f>
              <c:strCache>
                <c:ptCount val="1"/>
                <c:pt idx="0">
                  <c:v>2024</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肉豬資訊2017~2025(10月).xls]數'!$B$29:$M$29</c:f>
              <c:numCache>
                <c:formatCode>0.00_);[Red]\(0.00\)</c:formatCode>
                <c:ptCount val="12"/>
                <c:pt idx="0">
                  <c:v>89.21</c:v>
                </c:pt>
                <c:pt idx="1">
                  <c:v>86.64</c:v>
                </c:pt>
                <c:pt idx="2">
                  <c:v>82.67</c:v>
                </c:pt>
                <c:pt idx="3">
                  <c:v>80.760000000000005</c:v>
                </c:pt>
                <c:pt idx="4">
                  <c:v>87.71</c:v>
                </c:pt>
                <c:pt idx="5">
                  <c:v>89.87</c:v>
                </c:pt>
                <c:pt idx="6">
                  <c:v>95.96</c:v>
                </c:pt>
                <c:pt idx="7">
                  <c:v>96.52</c:v>
                </c:pt>
                <c:pt idx="8">
                  <c:v>94.38</c:v>
                </c:pt>
                <c:pt idx="9">
                  <c:v>94.72</c:v>
                </c:pt>
                <c:pt idx="10">
                  <c:v>94.87</c:v>
                </c:pt>
                <c:pt idx="11">
                  <c:v>96.02</c:v>
                </c:pt>
              </c:numCache>
            </c:numRef>
          </c:yVal>
          <c:smooth val="0"/>
        </c:ser>
        <c:ser>
          <c:idx val="5"/>
          <c:order val="5"/>
          <c:tx>
            <c:strRef>
              <c:f>'[複本 肉豬資訊2017~2025(10月).xls]數'!$A$30</c:f>
              <c:strCache>
                <c:ptCount val="1"/>
                <c:pt idx="0">
                  <c:v>2025</c:v>
                </c:pt>
              </c:strCache>
            </c:strRef>
          </c:tx>
          <c:xVal>
            <c:strRef>
              <c:f>'[複本 肉豬資訊2017~2025(10月).xls]數'!$B$24:$M$24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肉豬資訊2017~2025(10月).xls]數'!$B$30:$M$30</c:f>
              <c:numCache>
                <c:formatCode>0.00_);[Red]\(0.00\)</c:formatCode>
                <c:ptCount val="12"/>
                <c:pt idx="0">
                  <c:v>97.94</c:v>
                </c:pt>
                <c:pt idx="1">
                  <c:v>94.89</c:v>
                </c:pt>
                <c:pt idx="2" formatCode="General">
                  <c:v>94.44</c:v>
                </c:pt>
                <c:pt idx="3" formatCode="General">
                  <c:v>94.49</c:v>
                </c:pt>
                <c:pt idx="4" formatCode="General">
                  <c:v>96.49</c:v>
                </c:pt>
                <c:pt idx="5" formatCode="General">
                  <c:v>98.47</c:v>
                </c:pt>
                <c:pt idx="6" formatCode="General">
                  <c:v>104.46</c:v>
                </c:pt>
                <c:pt idx="7" formatCode="General">
                  <c:v>108.01</c:v>
                </c:pt>
                <c:pt idx="8" formatCode="General">
                  <c:v>102.13</c:v>
                </c:pt>
                <c:pt idx="9" formatCode="General">
                  <c:v>98.17</c:v>
                </c:pt>
                <c:pt idx="10" formatCode="General">
                  <c:v>91.54</c:v>
                </c:pt>
              </c:numCache>
            </c:numRef>
          </c:yVal>
          <c:smooth val="0"/>
        </c:ser>
        <c:dLbls>
          <c:showLegendKey val="0"/>
          <c:showVal val="0"/>
          <c:showCatName val="0"/>
          <c:showSerName val="0"/>
          <c:showPercent val="0"/>
          <c:showBubbleSize val="0"/>
        </c:dLbls>
        <c:axId val="237566720"/>
        <c:axId val="237567296"/>
      </c:scatterChart>
      <c:valAx>
        <c:axId val="237566720"/>
        <c:scaling>
          <c:orientation val="minMax"/>
          <c:max val="12"/>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vert="horz"/>
          <a:lstStyle/>
          <a:p>
            <a:pPr>
              <a:defRPr sz="900" b="0" i="0" u="none" strike="noStrike" baseline="0">
                <a:solidFill>
                  <a:srgbClr val="333333"/>
                </a:solidFill>
                <a:latin typeface="新細明體"/>
                <a:ea typeface="新細明體"/>
                <a:cs typeface="新細明體"/>
              </a:defRPr>
            </a:pPr>
            <a:endParaRPr lang="zh-TW"/>
          </a:p>
        </c:txPr>
        <c:crossAx val="237567296"/>
        <c:crosses val="autoZero"/>
        <c:crossBetween val="midCat"/>
      </c:valAx>
      <c:valAx>
        <c:axId val="237567296"/>
        <c:scaling>
          <c:orientation val="minMax"/>
          <c:min val="55"/>
        </c:scaling>
        <c:delete val="0"/>
        <c:axPos val="l"/>
        <c:majorGridlines>
          <c:spPr>
            <a:ln w="9525" cap="flat" cmpd="sng" algn="ctr">
              <a:solidFill>
                <a:schemeClr val="tx1">
                  <a:lumMod val="15000"/>
                  <a:lumOff val="85000"/>
                </a:schemeClr>
              </a:solidFill>
              <a:round/>
            </a:ln>
            <a:effectLst/>
          </c:spPr>
        </c:majorGridlines>
        <c:numFmt formatCode="0.00_);[Red]\(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237566720"/>
        <c:crosses val="autoZero"/>
        <c:crossBetween val="midCat"/>
      </c:valAx>
      <c:spPr>
        <a:noFill/>
        <a:ln w="25400">
          <a:noFill/>
        </a:ln>
      </c:spPr>
    </c:plotArea>
    <c:legend>
      <c:legendPos val="r"/>
      <c:layout>
        <c:manualLayout>
          <c:xMode val="edge"/>
          <c:yMode val="edge"/>
          <c:x val="0.88426059187613315"/>
          <c:y val="0.29846938775510207"/>
          <c:w val="9.8765580942534931E-2"/>
          <c:h val="0.52040816326530615"/>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836" y="0"/>
            <a:ext cx="2945659" cy="496332"/>
          </a:xfrm>
          <a:prstGeom prst="rect">
            <a:avLst/>
          </a:prstGeom>
        </p:spPr>
        <p:txBody>
          <a:bodyPr vert="horz" lIns="91440" tIns="45720" rIns="91440" bIns="45720" rtlCol="0"/>
          <a:lstStyle>
            <a:lvl1pPr algn="r">
              <a:defRPr sz="1200"/>
            </a:lvl1pPr>
          </a:lstStyle>
          <a:p>
            <a:fld id="{CC31B07C-68C0-44AD-814F-B7764044E0AA}" type="datetimeFigureOut">
              <a:rPr lang="zh-TW" altLang="en-US" smtClean="0"/>
              <a:t>2025/12/15</a:t>
            </a:fld>
            <a:endParaRPr lang="zh-TW" altLang="en-US"/>
          </a:p>
        </p:txBody>
      </p:sp>
      <p:sp>
        <p:nvSpPr>
          <p:cNvPr id="4" name="頁尾版面配置區 3"/>
          <p:cNvSpPr>
            <a:spLocks noGrp="1"/>
          </p:cNvSpPr>
          <p:nvPr>
            <p:ph type="ftr" sz="quarter" idx="2"/>
          </p:nvPr>
        </p:nvSpPr>
        <p:spPr>
          <a:xfrm>
            <a:off x="0" y="9428009"/>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836" y="9428009"/>
            <a:ext cx="2945659" cy="496332"/>
          </a:xfrm>
          <a:prstGeom prst="rect">
            <a:avLst/>
          </a:prstGeom>
        </p:spPr>
        <p:txBody>
          <a:bodyPr vert="horz" lIns="91440" tIns="45720" rIns="91440" bIns="45720" rtlCol="0" anchor="b"/>
          <a:lstStyle>
            <a:lvl1pPr algn="r">
              <a:defRPr sz="1200"/>
            </a:lvl1pPr>
          </a:lstStyle>
          <a:p>
            <a:fld id="{7261163B-3BC8-4A29-B655-1A1FC4B56A30}" type="slidenum">
              <a:rPr lang="zh-TW" altLang="en-US" smtClean="0"/>
              <a:t>‹#›</a:t>
            </a:fld>
            <a:endParaRPr lang="zh-TW" altLang="en-US"/>
          </a:p>
        </p:txBody>
      </p:sp>
    </p:spTree>
    <p:extLst>
      <p:ext uri="{BB962C8B-B14F-4D97-AF65-F5344CB8AC3E}">
        <p14:creationId xmlns:p14="http://schemas.microsoft.com/office/powerpoint/2010/main" val="3502164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631"/>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836" y="0"/>
            <a:ext cx="2945659" cy="498631"/>
          </a:xfrm>
          <a:prstGeom prst="rect">
            <a:avLst/>
          </a:prstGeom>
        </p:spPr>
        <p:txBody>
          <a:bodyPr vert="horz" lIns="91440" tIns="45720" rIns="91440" bIns="45720" rtlCol="0"/>
          <a:lstStyle>
            <a:lvl1pPr algn="r">
              <a:defRPr sz="1200"/>
            </a:lvl1pPr>
          </a:lstStyle>
          <a:p>
            <a:fld id="{BF8924E4-B35D-4DCE-A7CC-566B1149D6DE}" type="datetimeFigureOut">
              <a:rPr lang="zh-TW" altLang="en-US" smtClean="0"/>
              <a:t>2025/12/15</a:t>
            </a:fld>
            <a:endParaRPr lang="zh-TW" altLang="en-US"/>
          </a:p>
        </p:txBody>
      </p:sp>
      <p:sp>
        <p:nvSpPr>
          <p:cNvPr id="4" name="投影片圖像版面配置區 3"/>
          <p:cNvSpPr>
            <a:spLocks noGrp="1" noRot="1" noChangeAspect="1"/>
          </p:cNvSpPr>
          <p:nvPr>
            <p:ph type="sldImg" idx="2"/>
          </p:nvPr>
        </p:nvSpPr>
        <p:spPr>
          <a:xfrm>
            <a:off x="423863" y="1239838"/>
            <a:ext cx="5949950"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196"/>
            <a:ext cx="5438140" cy="3908613"/>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28011"/>
            <a:ext cx="2945659" cy="498629"/>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836" y="9428011"/>
            <a:ext cx="2945659" cy="498629"/>
          </a:xfrm>
          <a:prstGeom prst="rect">
            <a:avLst/>
          </a:prstGeom>
        </p:spPr>
        <p:txBody>
          <a:bodyPr vert="horz" lIns="91440" tIns="45720" rIns="91440" bIns="45720" rtlCol="0" anchor="b"/>
          <a:lstStyle>
            <a:lvl1pPr algn="r">
              <a:defRPr sz="1200"/>
            </a:lvl1pPr>
          </a:lstStyle>
          <a:p>
            <a:fld id="{BE04B0DC-017F-4B77-AC66-B43BEAEDA297}" type="slidenum">
              <a:rPr lang="zh-TW" altLang="en-US" smtClean="0"/>
              <a:t>‹#›</a:t>
            </a:fld>
            <a:endParaRPr lang="zh-TW" altLang="en-US"/>
          </a:p>
        </p:txBody>
      </p:sp>
    </p:spTree>
    <p:extLst>
      <p:ext uri="{BB962C8B-B14F-4D97-AF65-F5344CB8AC3E}">
        <p14:creationId xmlns:p14="http://schemas.microsoft.com/office/powerpoint/2010/main" val="3078312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2075" y="744538"/>
            <a:ext cx="6613525" cy="3721100"/>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r>
              <a:rPr lang="en-US" altLang="zh-TW" dirty="0" smtClean="0"/>
              <a:t>PL(quarter)</a:t>
            </a:r>
            <a:endParaRPr lang="zh-TW" altLang="en-US" dirty="0" smtClean="0"/>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5</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2075" y="744538"/>
            <a:ext cx="6613525" cy="3721100"/>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r>
              <a:rPr lang="en-US" altLang="zh-TW" dirty="0" smtClean="0"/>
              <a:t>PL (YTD)</a:t>
            </a:r>
            <a:endParaRPr lang="zh-TW" altLang="en-US" dirty="0" smtClean="0"/>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6</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2075" y="744538"/>
            <a:ext cx="6613525" cy="3721100"/>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baseline="0" dirty="0" smtClean="0"/>
              <a:t> </a:t>
            </a:r>
            <a:r>
              <a:rPr lang="en-US" altLang="zh-TW" baseline="0" dirty="0" smtClean="0"/>
              <a:t>BS</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7</a:t>
            </a:fld>
            <a:endParaRPr lang="zh-TW" altLang="en-US"/>
          </a:p>
        </p:txBody>
      </p:sp>
    </p:spTree>
    <p:extLst>
      <p:ext uri="{BB962C8B-B14F-4D97-AF65-F5344CB8AC3E}">
        <p14:creationId xmlns:p14="http://schemas.microsoft.com/office/powerpoint/2010/main" val="4200561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2075" y="744538"/>
            <a:ext cx="6613525" cy="3721100"/>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8</a:t>
            </a:fld>
            <a:endParaRPr lang="zh-TW" altLang="en-US"/>
          </a:p>
        </p:txBody>
      </p:sp>
    </p:spTree>
    <p:extLst>
      <p:ext uri="{BB962C8B-B14F-4D97-AF65-F5344CB8AC3E}">
        <p14:creationId xmlns:p14="http://schemas.microsoft.com/office/powerpoint/2010/main" val="571784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2075" y="744538"/>
            <a:ext cx="6613525" cy="3721100"/>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baseline="0" dirty="0" smtClean="0"/>
              <a:t> </a:t>
            </a:r>
            <a:r>
              <a:rPr lang="en-US" altLang="zh-TW" dirty="0" smtClean="0"/>
              <a:t>Yearly</a:t>
            </a:r>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9</a:t>
            </a:fld>
            <a:endParaRPr lang="zh-TW" altLang="en-US"/>
          </a:p>
        </p:txBody>
      </p:sp>
    </p:spTree>
    <p:extLst>
      <p:ext uri="{BB962C8B-B14F-4D97-AF65-F5344CB8AC3E}">
        <p14:creationId xmlns:p14="http://schemas.microsoft.com/office/powerpoint/2010/main" val="3236148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281" y="2130919"/>
            <a:ext cx="10361851" cy="1470365"/>
          </a:xfrm>
        </p:spPr>
        <p:txBody>
          <a:bodyPr/>
          <a:lstStyle/>
          <a:p>
            <a:r>
              <a:rPr lang="zh-TW" altLang="en-US"/>
              <a:t>按一下以編輯母片標題樣式</a:t>
            </a:r>
          </a:p>
        </p:txBody>
      </p:sp>
      <p:sp>
        <p:nvSpPr>
          <p:cNvPr id="3" name="副標題 2"/>
          <p:cNvSpPr>
            <a:spLocks noGrp="1"/>
          </p:cNvSpPr>
          <p:nvPr>
            <p:ph type="subTitle" idx="1"/>
          </p:nvPr>
        </p:nvSpPr>
        <p:spPr>
          <a:xfrm>
            <a:off x="1828562" y="3887100"/>
            <a:ext cx="8533289" cy="1753006"/>
          </a:xfrm>
        </p:spPr>
        <p:txBody>
          <a:bodyPr/>
          <a:lstStyle>
            <a:lvl1pPr marL="0" indent="0" algn="ctr">
              <a:buNone/>
              <a:defRPr>
                <a:solidFill>
                  <a:schemeClr val="tx1">
                    <a:tint val="75000"/>
                  </a:schemeClr>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345126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47435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8049" y="274702"/>
            <a:ext cx="2742843" cy="585288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9521" y="274702"/>
            <a:ext cx="8025355" cy="585288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1352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3687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962959" y="4407921"/>
            <a:ext cx="10361851" cy="1362390"/>
          </a:xfrm>
        </p:spPr>
        <p:txBody>
          <a:bodyPr anchor="t"/>
          <a:lstStyle>
            <a:lvl1pPr algn="l">
              <a:defRPr sz="4800" b="1" cap="all"/>
            </a:lvl1pPr>
          </a:lstStyle>
          <a:p>
            <a:r>
              <a:rPr lang="zh-TW" altLang="en-US"/>
              <a:t>按一下以編輯母片標題樣式</a:t>
            </a:r>
          </a:p>
        </p:txBody>
      </p:sp>
      <p:sp>
        <p:nvSpPr>
          <p:cNvPr id="3" name="文字版面配置區 2"/>
          <p:cNvSpPr>
            <a:spLocks noGrp="1"/>
          </p:cNvSpPr>
          <p:nvPr>
            <p:ph type="body" idx="1"/>
          </p:nvPr>
        </p:nvSpPr>
        <p:spPr>
          <a:xfrm>
            <a:off x="962959" y="2907387"/>
            <a:ext cx="10361851" cy="1500534"/>
          </a:xfrm>
        </p:spPr>
        <p:txBody>
          <a:bodyPr anchor="b"/>
          <a:lstStyle>
            <a:lvl1pPr marL="0" indent="0">
              <a:buNone/>
              <a:defRPr sz="2400">
                <a:solidFill>
                  <a:schemeClr val="tx1">
                    <a:tint val="75000"/>
                  </a:schemeClr>
                </a:solidFill>
              </a:defRPr>
            </a:lvl1pPr>
            <a:lvl2pPr marL="544251" indent="0">
              <a:buNone/>
              <a:defRPr sz="2100">
                <a:solidFill>
                  <a:schemeClr val="tx1">
                    <a:tint val="75000"/>
                  </a:schemeClr>
                </a:solidFill>
              </a:defRPr>
            </a:lvl2pPr>
            <a:lvl3pPr marL="1088502" indent="0">
              <a:buNone/>
              <a:defRPr sz="1900">
                <a:solidFill>
                  <a:schemeClr val="tx1">
                    <a:tint val="75000"/>
                  </a:schemeClr>
                </a:solidFill>
              </a:defRPr>
            </a:lvl3pPr>
            <a:lvl4pPr marL="1632753" indent="0">
              <a:buNone/>
              <a:defRPr sz="1700">
                <a:solidFill>
                  <a:schemeClr val="tx1">
                    <a:tint val="75000"/>
                  </a:schemeClr>
                </a:solidFill>
              </a:defRPr>
            </a:lvl4pPr>
            <a:lvl5pPr marL="2177004" indent="0">
              <a:buNone/>
              <a:defRPr sz="1700">
                <a:solidFill>
                  <a:schemeClr val="tx1">
                    <a:tint val="75000"/>
                  </a:schemeClr>
                </a:solidFill>
              </a:defRPr>
            </a:lvl5pPr>
            <a:lvl6pPr marL="2721254" indent="0">
              <a:buNone/>
              <a:defRPr sz="1700">
                <a:solidFill>
                  <a:schemeClr val="tx1">
                    <a:tint val="75000"/>
                  </a:schemeClr>
                </a:solidFill>
              </a:defRPr>
            </a:lvl6pPr>
            <a:lvl7pPr marL="3265505" indent="0">
              <a:buNone/>
              <a:defRPr sz="1700">
                <a:solidFill>
                  <a:schemeClr val="tx1">
                    <a:tint val="75000"/>
                  </a:schemeClr>
                </a:solidFill>
              </a:defRPr>
            </a:lvl7pPr>
            <a:lvl8pPr marL="3809756" indent="0">
              <a:buNone/>
              <a:defRPr sz="1700">
                <a:solidFill>
                  <a:schemeClr val="tx1">
                    <a:tint val="75000"/>
                  </a:schemeClr>
                </a:solidFill>
              </a:defRPr>
            </a:lvl8pPr>
            <a:lvl9pPr marL="4354007" indent="0">
              <a:buNone/>
              <a:defRPr sz="17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8137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09521"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96793"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98395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521" y="1535469"/>
            <a:ext cx="5386216"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4" name="內容版面配置區 3"/>
          <p:cNvSpPr>
            <a:spLocks noGrp="1"/>
          </p:cNvSpPr>
          <p:nvPr>
            <p:ph sz="half" idx="2"/>
          </p:nvPr>
        </p:nvSpPr>
        <p:spPr>
          <a:xfrm>
            <a:off x="609521" y="2175379"/>
            <a:ext cx="5386216"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2561" y="1535469"/>
            <a:ext cx="5388332"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6" name="內容版面配置區 5"/>
          <p:cNvSpPr>
            <a:spLocks noGrp="1"/>
          </p:cNvSpPr>
          <p:nvPr>
            <p:ph sz="quarter" idx="4"/>
          </p:nvPr>
        </p:nvSpPr>
        <p:spPr>
          <a:xfrm>
            <a:off x="6192561" y="2175379"/>
            <a:ext cx="5388332"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265101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04833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85155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521" y="273113"/>
            <a:ext cx="4010562" cy="1162319"/>
          </a:xfrm>
        </p:spPr>
        <p:txBody>
          <a:bodyPr anchor="b"/>
          <a:lstStyle>
            <a:lvl1pPr algn="l">
              <a:defRPr sz="2400" b="1"/>
            </a:lvl1pPr>
          </a:lstStyle>
          <a:p>
            <a:r>
              <a:rPr lang="zh-TW" altLang="en-US"/>
              <a:t>按一下以編輯母片標題樣式</a:t>
            </a:r>
          </a:p>
        </p:txBody>
      </p:sp>
      <p:sp>
        <p:nvSpPr>
          <p:cNvPr id="3" name="內容版面配置區 2"/>
          <p:cNvSpPr>
            <a:spLocks noGrp="1"/>
          </p:cNvSpPr>
          <p:nvPr>
            <p:ph idx="1"/>
          </p:nvPr>
        </p:nvSpPr>
        <p:spPr>
          <a:xfrm>
            <a:off x="4766113" y="273114"/>
            <a:ext cx="6814779" cy="5854468"/>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521" y="1435433"/>
            <a:ext cx="4010562" cy="4692149"/>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6606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406" y="4801712"/>
            <a:ext cx="7314248" cy="566869"/>
          </a:xfrm>
        </p:spPr>
        <p:txBody>
          <a:bodyPr anchor="b"/>
          <a:lstStyle>
            <a:lvl1pPr algn="l">
              <a:defRPr sz="2400" b="1"/>
            </a:lvl1pPr>
          </a:lstStyle>
          <a:p>
            <a:r>
              <a:rPr lang="zh-TW" altLang="en-US"/>
              <a:t>按一下以編輯母片標題樣式</a:t>
            </a:r>
          </a:p>
        </p:txBody>
      </p:sp>
      <p:sp>
        <p:nvSpPr>
          <p:cNvPr id="3" name="圖片版面配置區 2"/>
          <p:cNvSpPr>
            <a:spLocks noGrp="1"/>
          </p:cNvSpPr>
          <p:nvPr>
            <p:ph type="pic" idx="1"/>
          </p:nvPr>
        </p:nvSpPr>
        <p:spPr>
          <a:xfrm>
            <a:off x="2389406" y="612917"/>
            <a:ext cx="7314248" cy="4115753"/>
          </a:xfrm>
        </p:spPr>
        <p:txBody>
          <a:bodyPr/>
          <a:lstStyle>
            <a:lvl1pPr marL="0" indent="0">
              <a:buNone/>
              <a:defRPr sz="3800"/>
            </a:lvl1pPr>
            <a:lvl2pPr marL="544251" indent="0">
              <a:buNone/>
              <a:defRPr sz="3300"/>
            </a:lvl2pPr>
            <a:lvl3pPr marL="1088502" indent="0">
              <a:buNone/>
              <a:defRPr sz="2900"/>
            </a:lvl3pPr>
            <a:lvl4pPr marL="1632753" indent="0">
              <a:buNone/>
              <a:defRPr sz="2400"/>
            </a:lvl4pPr>
            <a:lvl5pPr marL="2177004" indent="0">
              <a:buNone/>
              <a:defRPr sz="2400"/>
            </a:lvl5pPr>
            <a:lvl6pPr marL="2721254" indent="0">
              <a:buNone/>
              <a:defRPr sz="2400"/>
            </a:lvl6pPr>
            <a:lvl7pPr marL="3265505" indent="0">
              <a:buNone/>
              <a:defRPr sz="2400"/>
            </a:lvl7pPr>
            <a:lvl8pPr marL="3809756" indent="0">
              <a:buNone/>
              <a:defRPr sz="2400"/>
            </a:lvl8pPr>
            <a:lvl9pPr marL="4354007" indent="0">
              <a:buNone/>
              <a:defRPr sz="2400"/>
            </a:lvl9pPr>
          </a:lstStyle>
          <a:p>
            <a:endParaRPr lang="zh-TW" altLang="en-US"/>
          </a:p>
        </p:txBody>
      </p:sp>
      <p:sp>
        <p:nvSpPr>
          <p:cNvPr id="4" name="文字版面配置區 3"/>
          <p:cNvSpPr>
            <a:spLocks noGrp="1"/>
          </p:cNvSpPr>
          <p:nvPr>
            <p:ph type="body" sz="half" idx="2"/>
          </p:nvPr>
        </p:nvSpPr>
        <p:spPr>
          <a:xfrm>
            <a:off x="2389406" y="5368581"/>
            <a:ext cx="7314248" cy="805048"/>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2025/12/15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90261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fld id="{8D2AA92B-1A84-493A-A632-94AB5638743E}" type="datetimeFigureOut">
              <a:rPr lang="zh-TW" altLang="en-US" smtClean="0"/>
              <a:t>2025/12/15</a:t>
            </a:fld>
            <a:endParaRPr lang="zh-TW" altLang="en-US"/>
          </a:p>
        </p:txBody>
      </p:sp>
      <p:sp>
        <p:nvSpPr>
          <p:cNvPr id="5" name="頁尾版面配置區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50080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tiff"/><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tiff"/><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tiff"/><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file:///W:\&#27861;&#35498;&#26371;\&#27861;&#35498;&#26371;-2025Q3\Data-FS.xlsx!PL%20(YTD)!R3C12:R19C17" TargetMode="External"/><Relationship Id="rId4" Type="http://schemas.openxmlformats.org/officeDocument/2006/relationships/image" Target="../media/image2.tiff"/></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2.tiff"/><Relationship Id="rId7"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 Id="rId9" Type="http://schemas.openxmlformats.org/officeDocument/2006/relationships/image" Target="../media/image13.emf"/></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D4D1B030-5945-F75A-BCB5-5664D5E97CC9}"/>
              </a:ext>
            </a:extLst>
          </p:cNvPr>
          <p:cNvSpPr/>
          <p:nvPr/>
        </p:nvSpPr>
        <p:spPr>
          <a:xfrm>
            <a:off x="0" y="-39416"/>
            <a:ext cx="12503918" cy="72856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088502" rtl="0" eaLnBrk="1" fontAlgn="auto" latinLnBrk="0" hangingPunct="1">
              <a:lnSpc>
                <a:spcPct val="100000"/>
              </a:lnSpc>
              <a:spcBef>
                <a:spcPts val="0"/>
              </a:spcBef>
              <a:spcAft>
                <a:spcPts val="0"/>
              </a:spcAft>
              <a:buClrTx/>
              <a:buSzTx/>
              <a:buFontTx/>
              <a:buNone/>
              <a:tabLst/>
              <a:defRPr/>
            </a:pPr>
            <a:endParaRPr kumimoji="0" lang="en-US" altLang="zh-TW" sz="2100" b="0"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pic>
        <p:nvPicPr>
          <p:cNvPr id="2050" name="Picture 2" descr="台灣卜蜂企業網站">
            <a:extLst>
              <a:ext uri="{FF2B5EF4-FFF2-40B4-BE49-F238E27FC236}">
                <a16:creationId xmlns:a16="http://schemas.microsoft.com/office/drawing/2014/main" xmlns="" id="{9C7E59D9-1621-A562-09B4-8FEA1EE30E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19391" y="145722"/>
            <a:ext cx="1190501" cy="124461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6">
            <a:extLst>
              <a:ext uri="{FF2B5EF4-FFF2-40B4-BE49-F238E27FC236}">
                <a16:creationId xmlns:a16="http://schemas.microsoft.com/office/drawing/2014/main" xmlns="" id="{CA3C7F50-C869-ED54-2A0F-D25D19A5CE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4776" y="7701"/>
            <a:ext cx="1433298" cy="1406661"/>
          </a:xfrm>
          <a:prstGeom prst="rect">
            <a:avLst/>
          </a:prstGeom>
        </p:spPr>
      </p:pic>
      <p:sp>
        <p:nvSpPr>
          <p:cNvPr id="7" name="文字方塊 6">
            <a:extLst>
              <a:ext uri="{FF2B5EF4-FFF2-40B4-BE49-F238E27FC236}">
                <a16:creationId xmlns:a16="http://schemas.microsoft.com/office/drawing/2014/main" xmlns="" id="{F320E036-9A88-A853-7D41-6B73DCD1B2BD}"/>
              </a:ext>
            </a:extLst>
          </p:cNvPr>
          <p:cNvSpPr txBox="1"/>
          <p:nvPr/>
        </p:nvSpPr>
        <p:spPr>
          <a:xfrm>
            <a:off x="1636486" y="-348"/>
            <a:ext cx="9792651" cy="984693"/>
          </a:xfrm>
          <a:prstGeom prst="rect">
            <a:avLst/>
          </a:prstGeom>
          <a:noFill/>
        </p:spPr>
        <p:txBody>
          <a:bodyPr wrap="square">
            <a:spAutoFit/>
          </a:bodyPr>
          <a:lstStyle/>
          <a:p>
            <a:pPr marL="0" marR="0" lvl="0" indent="0" algn="l" defTabSz="1088502" rtl="0" eaLnBrk="1" fontAlgn="auto" latinLnBrk="0" hangingPunct="1">
              <a:lnSpc>
                <a:spcPct val="150000"/>
              </a:lnSpc>
              <a:spcBef>
                <a:spcPts val="0"/>
              </a:spcBef>
              <a:spcAft>
                <a:spcPts val="0"/>
              </a:spcAft>
              <a:buClrTx/>
              <a:buSzTx/>
              <a:buFontTx/>
              <a:buNone/>
              <a:tabLst/>
              <a:defRPr/>
            </a:pPr>
            <a:r>
              <a:rPr kumimoji="0" lang="en-US" altLang="zh-TW" sz="4400" b="1" i="0" u="none" strike="noStrike" kern="1200" cap="none" spc="0" normalizeH="0" baseline="0" noProof="0" dirty="0">
                <a:ln>
                  <a:noFill/>
                </a:ln>
                <a:solidFill>
                  <a:prstClr val="black"/>
                </a:solidFill>
                <a:effectLst/>
                <a:uLnTx/>
                <a:uFillTx/>
                <a:latin typeface="Georgia" panose="02040502050405020303" pitchFamily="18" charset="0"/>
                <a:ea typeface="微軟正黑體" panose="020B0604030504040204" pitchFamily="34" charset="-120"/>
                <a:cs typeface="+mn-cs"/>
              </a:rPr>
              <a:t>Charoen Pokphand Enterprise </a:t>
            </a:r>
          </a:p>
        </p:txBody>
      </p:sp>
      <p:pic>
        <p:nvPicPr>
          <p:cNvPr id="10242" name="Picture 2" descr="經營理念">
            <a:extLst>
              <a:ext uri="{FF2B5EF4-FFF2-40B4-BE49-F238E27FC236}">
                <a16:creationId xmlns:a16="http://schemas.microsoft.com/office/drawing/2014/main" xmlns="" id="{FDB45045-08DB-7925-EF16-E4EF4DCEC3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 y="1411272"/>
            <a:ext cx="7264000" cy="5448316"/>
          </a:xfrm>
          <a:prstGeom prst="rect">
            <a:avLst/>
          </a:prstGeom>
          <a:noFill/>
          <a:extLst>
            <a:ext uri="{909E8E84-426E-40DD-AFC4-6F175D3DCCD1}">
              <a14:hiddenFill xmlns:a14="http://schemas.microsoft.com/office/drawing/2010/main">
                <a:solidFill>
                  <a:srgbClr val="FFFFFF"/>
                </a:solidFill>
              </a14:hiddenFill>
            </a:ext>
          </a:extLst>
        </p:spPr>
      </p:pic>
      <p:sp>
        <p:nvSpPr>
          <p:cNvPr id="15" name="文字方塊 14">
            <a:extLst>
              <a:ext uri="{FF2B5EF4-FFF2-40B4-BE49-F238E27FC236}">
                <a16:creationId xmlns:a16="http://schemas.microsoft.com/office/drawing/2014/main" xmlns="" id="{BAE42935-D812-2C30-6B13-621CF778E61F}"/>
              </a:ext>
            </a:extLst>
          </p:cNvPr>
          <p:cNvSpPr txBox="1"/>
          <p:nvPr/>
        </p:nvSpPr>
        <p:spPr>
          <a:xfrm>
            <a:off x="8637284" y="1017500"/>
            <a:ext cx="2832691" cy="461665"/>
          </a:xfrm>
          <a:prstGeom prst="rect">
            <a:avLst/>
          </a:prstGeom>
          <a:noFill/>
        </p:spPr>
        <p:txBody>
          <a:bodyPr wrap="square">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kumimoji="0" lang="en-US" altLang="zh-TW"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rPr>
              <a:t>Taiwan CO.LTD</a:t>
            </a:r>
            <a:endParaRPr kumimoji="0" lang="zh-TW" altLang="en-US"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sp>
        <p:nvSpPr>
          <p:cNvPr id="9" name="矩形 8">
            <a:extLst>
              <a:ext uri="{FF2B5EF4-FFF2-40B4-BE49-F238E27FC236}">
                <a16:creationId xmlns:a16="http://schemas.microsoft.com/office/drawing/2014/main" xmlns="" id="{F3A8BBE8-610A-AA3E-20F5-A1F158BA0D86}"/>
              </a:ext>
            </a:extLst>
          </p:cNvPr>
          <p:cNvSpPr/>
          <p:nvPr/>
        </p:nvSpPr>
        <p:spPr>
          <a:xfrm>
            <a:off x="6693426" y="2997746"/>
            <a:ext cx="5328592" cy="2298065"/>
          </a:xfrm>
          <a:prstGeom prst="rect">
            <a:avLst/>
          </a:prstGeom>
        </p:spPr>
        <p:txBody>
          <a:bodyPr wrap="square">
            <a:spAutoFit/>
          </a:bodyPr>
          <a:lstStyle/>
          <a:p>
            <a:pPr lvl="0" algn="ctr">
              <a:lnSpc>
                <a:spcPts val="8640"/>
              </a:lnSpc>
              <a:spcAft>
                <a:spcPts val="600"/>
              </a:spcAft>
              <a:defRPr/>
            </a:pPr>
            <a:r>
              <a:rPr lang="en-US" altLang="zh-TW" sz="6600" b="1" dirty="0">
                <a:latin typeface="Times New Roman" pitchFamily="18" charset="0"/>
                <a:cs typeface="Times New Roman" pitchFamily="18" charset="0"/>
              </a:rPr>
              <a:t>Investor Conference</a:t>
            </a:r>
          </a:p>
        </p:txBody>
      </p:sp>
    </p:spTree>
    <p:extLst>
      <p:ext uri="{BB962C8B-B14F-4D97-AF65-F5344CB8AC3E}">
        <p14:creationId xmlns:p14="http://schemas.microsoft.com/office/powerpoint/2010/main" val="482050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1" name="矩形 10">
            <a:extLst>
              <a:ext uri="{FF2B5EF4-FFF2-40B4-BE49-F238E27FC236}">
                <a16:creationId xmlns:a16="http://schemas.microsoft.com/office/drawing/2014/main" xmlns="" id="{04A9D377-96A3-144F-0F0B-BB4A09959A9C}"/>
              </a:ext>
            </a:extLst>
          </p:cNvPr>
          <p:cNvSpPr>
            <a:spLocks noChangeArrowheads="1"/>
          </p:cNvSpPr>
          <p:nvPr/>
        </p:nvSpPr>
        <p:spPr bwMode="auto">
          <a:xfrm>
            <a:off x="5087094" y="200693"/>
            <a:ext cx="1552028" cy="76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marL="0" marR="0" lvl="0" indent="0" algn="l" defTabSz="914583"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zh-TW" sz="4401" b="1" i="0" u="none" strike="noStrike" kern="1200" cap="none" spc="0" normalizeH="0" baseline="0" noProof="0" dirty="0" smtClean="0">
                <a:ln>
                  <a:noFill/>
                </a:ln>
                <a:solidFill>
                  <a:prstClr val="white"/>
                </a:solidFill>
                <a:effectLst/>
                <a:uLnTx/>
                <a:uFillTx/>
                <a:latin typeface="微軟正黑體" panose="020B0604030504040204" pitchFamily="34" charset="-120"/>
                <a:ea typeface="微軟正黑體" panose="020B0604030504040204" pitchFamily="34" charset="-120"/>
                <a:cs typeface="+mn-cs"/>
              </a:rPr>
              <a:t>C S R</a:t>
            </a:r>
            <a:endParaRPr kumimoji="0" lang="zh-TW" altLang="zh-TW" sz="4401"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mn-cs"/>
            </a:endParaRPr>
          </a:p>
        </p:txBody>
      </p:sp>
      <p:sp>
        <p:nvSpPr>
          <p:cNvPr id="13" name="文字方塊 12">
            <a:extLst>
              <a:ext uri="{FF2B5EF4-FFF2-40B4-BE49-F238E27FC236}">
                <a16:creationId xmlns:a16="http://schemas.microsoft.com/office/drawing/2014/main" xmlns="" id="{55D60382-FAB7-AE47-A1AD-07F8498BCB02}"/>
              </a:ext>
            </a:extLst>
          </p:cNvPr>
          <p:cNvSpPr txBox="1"/>
          <p:nvPr/>
        </p:nvSpPr>
        <p:spPr>
          <a:xfrm>
            <a:off x="613327" y="2047349"/>
            <a:ext cx="6436409" cy="392671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a:lnSpc>
                <a:spcPts val="4200"/>
              </a:lnSpc>
              <a:spcBef>
                <a:spcPts val="480"/>
              </a:spcBef>
              <a:defRPr/>
            </a:pPr>
            <a:r>
              <a:rPr kumimoji="0" lang="zh-TW" altLang="en-US" sz="2400" b="1" i="0" u="none" strike="noStrike" kern="1200" cap="none" spc="0" normalizeH="0" baseline="0" noProof="0" dirty="0">
                <a:ln>
                  <a:noFill/>
                </a:ln>
                <a:solidFill>
                  <a:srgbClr val="002060"/>
                </a:solidFill>
                <a:effectLst/>
                <a:uLnTx/>
                <a:uFillTx/>
                <a:latin typeface="微軟正黑體" panose="020B0604030504040204" pitchFamily="34" charset="-120"/>
                <a:ea typeface="微軟正黑體" panose="020B0604030504040204" pitchFamily="34" charset="-120"/>
              </a:rPr>
              <a:t> </a:t>
            </a:r>
            <a:r>
              <a:rPr lang="en-US" altLang="zh-TW" sz="2400" b="1" u="sng" dirty="0">
                <a:solidFill>
                  <a:srgbClr val="002060"/>
                </a:solidFill>
                <a:latin typeface="Times New Roman" pitchFamily="18" charset="0"/>
                <a:ea typeface="標楷體" pitchFamily="65" charset="-120"/>
                <a:cs typeface="Times New Roman" pitchFamily="18" charset="0"/>
              </a:rPr>
              <a:t>Chairman </a:t>
            </a:r>
            <a:r>
              <a:rPr lang="en-US" altLang="zh-TW" sz="2400" b="1" u="sng" dirty="0" err="1">
                <a:solidFill>
                  <a:srgbClr val="002060"/>
                </a:solidFill>
                <a:latin typeface="Times New Roman" pitchFamily="18" charset="0"/>
                <a:ea typeface="標楷體" pitchFamily="65" charset="-120"/>
                <a:cs typeface="Times New Roman" pitchFamily="18" charset="0"/>
              </a:rPr>
              <a:t>Dhanin</a:t>
            </a:r>
            <a:r>
              <a:rPr lang="en-US" altLang="zh-TW" sz="2400" b="1" u="sng" dirty="0">
                <a:solidFill>
                  <a:srgbClr val="002060"/>
                </a:solidFill>
                <a:latin typeface="Times New Roman" pitchFamily="18" charset="0"/>
                <a:ea typeface="標楷體" pitchFamily="65" charset="-120"/>
                <a:cs typeface="Times New Roman" pitchFamily="18" charset="0"/>
              </a:rPr>
              <a:t> of CP Group</a:t>
            </a:r>
          </a:p>
          <a:p>
            <a:pPr lvl="0">
              <a:lnSpc>
                <a:spcPts val="4200"/>
              </a:lnSpc>
              <a:spcBef>
                <a:spcPts val="480"/>
              </a:spcBef>
              <a:defRPr/>
            </a:pPr>
            <a:r>
              <a:rPr lang="en-US" altLang="zh-TW" sz="3200" b="1" dirty="0">
                <a:solidFill>
                  <a:srgbClr val="002060"/>
                </a:solidFill>
                <a:latin typeface="Times New Roman" pitchFamily="18" charset="0"/>
                <a:ea typeface="標楷體" pitchFamily="65" charset="-120"/>
                <a:cs typeface="Times New Roman" pitchFamily="18" charset="0"/>
              </a:rPr>
              <a:t> </a:t>
            </a:r>
            <a:r>
              <a:rPr lang="en-US" altLang="zh-TW" sz="1800" b="1" dirty="0">
                <a:solidFill>
                  <a:srgbClr val="002060"/>
                </a:solidFill>
                <a:latin typeface="Times New Roman" pitchFamily="18" charset="0"/>
                <a:ea typeface="標楷體" pitchFamily="65" charset="-120"/>
                <a:cs typeface="Times New Roman" pitchFamily="18" charset="0"/>
              </a:rPr>
              <a:t>By following the business philosophy  of 『Benefit Country, Benefit People, Benefit Company』, we always require all of our employees not only to take account of our economics, corporate social responsibility, environmental protection while executing our policies, but also to do their full efforts to ensure consumer food safety and health</a:t>
            </a:r>
            <a:endParaRPr lang="zh-TW" altLang="en-US" sz="1800" b="1" dirty="0">
              <a:solidFill>
                <a:srgbClr val="002060"/>
              </a:solidFill>
              <a:latin typeface="Times New Roman" pitchFamily="18" charset="0"/>
              <a:ea typeface="微軟正黑體" panose="020B0604030504040204" pitchFamily="34" charset="-120"/>
              <a:cs typeface="Times New Roman" pitchFamily="18" charset="0"/>
            </a:endParaRPr>
          </a:p>
        </p:txBody>
      </p:sp>
      <p:pic>
        <p:nvPicPr>
          <p:cNvPr id="1026" name="Picture 2" descr="謝國民-卜蜂集團-華商-泰國首富-中國農村-零售通路">
            <a:extLst>
              <a:ext uri="{FF2B5EF4-FFF2-40B4-BE49-F238E27FC236}">
                <a16:creationId xmlns:a16="http://schemas.microsoft.com/office/drawing/2014/main" xmlns="" id="{39097CBF-6768-4E10-6A22-27168E2111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3367" y="2460617"/>
            <a:ext cx="3907089" cy="2873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795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550590" y="1269554"/>
            <a:ext cx="11102310" cy="5228322"/>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5" name="矩形 14">
            <a:extLst>
              <a:ext uri="{FF2B5EF4-FFF2-40B4-BE49-F238E27FC236}">
                <a16:creationId xmlns:a16="http://schemas.microsoft.com/office/drawing/2014/main" xmlns="" id="{04A9D377-96A3-144F-0F0B-BB4A09959A9C}"/>
              </a:ext>
            </a:extLst>
          </p:cNvPr>
          <p:cNvSpPr>
            <a:spLocks noChangeArrowheads="1"/>
          </p:cNvSpPr>
          <p:nvPr/>
        </p:nvSpPr>
        <p:spPr bwMode="auto">
          <a:xfrm>
            <a:off x="2566814" y="262312"/>
            <a:ext cx="763863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Feeds</a:t>
            </a:r>
            <a:endParaRPr kumimoji="0" lang="zh-TW" altLang="zh-TW" sz="3200" b="1" dirty="0">
              <a:solidFill>
                <a:srgbClr val="FFFF00"/>
              </a:solidFill>
              <a:latin typeface="Times New Roman" pitchFamily="18" charset="0"/>
              <a:ea typeface="微軟正黑體" panose="020B0604030504040204" pitchFamily="34" charset="-120"/>
              <a:cs typeface="Times New Roman" pitchFamily="18" charset="0"/>
            </a:endParaRPr>
          </a:p>
        </p:txBody>
      </p:sp>
      <p:graphicFrame>
        <p:nvGraphicFramePr>
          <p:cNvPr id="8" name="圖表 7"/>
          <p:cNvGraphicFramePr>
            <a:graphicFrameLocks/>
          </p:cNvGraphicFramePr>
          <p:nvPr>
            <p:extLst>
              <p:ext uri="{D42A27DB-BD31-4B8C-83A1-F6EECF244321}">
                <p14:modId xmlns:p14="http://schemas.microsoft.com/office/powerpoint/2010/main" val="199477418"/>
              </p:ext>
            </p:extLst>
          </p:nvPr>
        </p:nvGraphicFramePr>
        <p:xfrm>
          <a:off x="801516" y="1586474"/>
          <a:ext cx="5149674" cy="45944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圖表 10"/>
          <p:cNvGraphicFramePr>
            <a:graphicFrameLocks/>
          </p:cNvGraphicFramePr>
          <p:nvPr>
            <p:extLst>
              <p:ext uri="{D42A27DB-BD31-4B8C-83A1-F6EECF244321}">
                <p14:modId xmlns:p14="http://schemas.microsoft.com/office/powerpoint/2010/main" val="768140862"/>
              </p:ext>
            </p:extLst>
          </p:nvPr>
        </p:nvGraphicFramePr>
        <p:xfrm>
          <a:off x="6095206" y="1586915"/>
          <a:ext cx="5151600" cy="4593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21662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aphicFrame>
        <p:nvGraphicFramePr>
          <p:cNvPr id="22" name="圖表 21"/>
          <p:cNvGraphicFramePr>
            <a:graphicFrameLocks/>
          </p:cNvGraphicFramePr>
          <p:nvPr>
            <p:extLst>
              <p:ext uri="{D42A27DB-BD31-4B8C-83A1-F6EECF244321}">
                <p14:modId xmlns:p14="http://schemas.microsoft.com/office/powerpoint/2010/main" val="3362248951"/>
              </p:ext>
            </p:extLst>
          </p:nvPr>
        </p:nvGraphicFramePr>
        <p:xfrm>
          <a:off x="666644" y="1659211"/>
          <a:ext cx="5353049" cy="21306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圖表 22"/>
          <p:cNvGraphicFramePr>
            <a:graphicFrameLocks/>
          </p:cNvGraphicFramePr>
          <p:nvPr>
            <p:extLst>
              <p:ext uri="{D42A27DB-BD31-4B8C-83A1-F6EECF244321}">
                <p14:modId xmlns:p14="http://schemas.microsoft.com/office/powerpoint/2010/main" val="2752593773"/>
              </p:ext>
            </p:extLst>
          </p:nvPr>
        </p:nvGraphicFramePr>
        <p:xfrm>
          <a:off x="6095206" y="1659211"/>
          <a:ext cx="5457825" cy="223794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5" name="圖表 24"/>
          <p:cNvGraphicFramePr>
            <a:graphicFrameLocks/>
          </p:cNvGraphicFramePr>
          <p:nvPr>
            <p:extLst>
              <p:ext uri="{D42A27DB-BD31-4B8C-83A1-F6EECF244321}">
                <p14:modId xmlns:p14="http://schemas.microsoft.com/office/powerpoint/2010/main" val="1683105533"/>
              </p:ext>
            </p:extLst>
          </p:nvPr>
        </p:nvGraphicFramePr>
        <p:xfrm>
          <a:off x="2429536" y="4266488"/>
          <a:ext cx="6648450" cy="2265065"/>
        </p:xfrm>
        <a:graphic>
          <a:graphicData uri="http://schemas.openxmlformats.org/drawingml/2006/chart">
            <c:chart xmlns:c="http://schemas.openxmlformats.org/drawingml/2006/chart" xmlns:r="http://schemas.openxmlformats.org/officeDocument/2006/relationships" r:id="rId5"/>
          </a:graphicData>
        </a:graphic>
      </p:graphicFrame>
      <p:sp>
        <p:nvSpPr>
          <p:cNvPr id="19" name="文字方塊 18"/>
          <p:cNvSpPr txBox="1"/>
          <p:nvPr/>
        </p:nvSpPr>
        <p:spPr>
          <a:xfrm>
            <a:off x="1486694" y="1197546"/>
            <a:ext cx="2664296" cy="523220"/>
          </a:xfrm>
          <a:prstGeom prst="rect">
            <a:avLst/>
          </a:prstGeom>
          <a:noFill/>
        </p:spPr>
        <p:txBody>
          <a:bodyPr wrap="square" rtlCol="0">
            <a:spAutoFit/>
          </a:bodyPr>
          <a:lstStyle/>
          <a:p>
            <a:pPr algn="ctr"/>
            <a:r>
              <a:rPr lang="en-US" altLang="zh-TW" sz="1400" b="1" dirty="0">
                <a:solidFill>
                  <a:srgbClr val="002060"/>
                </a:solidFill>
                <a:latin typeface="微軟正黑體" panose="020B0604030504040204" pitchFamily="34" charset="-120"/>
                <a:ea typeface="微軟正黑體" panose="020B0604030504040204" pitchFamily="34" charset="-120"/>
              </a:rPr>
              <a:t>2016-2025 Import Volume of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20" name="文字方塊 19"/>
          <p:cNvSpPr txBox="1"/>
          <p:nvPr/>
        </p:nvSpPr>
        <p:spPr>
          <a:xfrm>
            <a:off x="4150990" y="1382212"/>
            <a:ext cx="1152128"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Ton</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21" name="文字方塊 20"/>
          <p:cNvSpPr txBox="1"/>
          <p:nvPr/>
        </p:nvSpPr>
        <p:spPr>
          <a:xfrm>
            <a:off x="7175326" y="1197546"/>
            <a:ext cx="3024336" cy="523220"/>
          </a:xfrm>
          <a:prstGeom prst="rect">
            <a:avLst/>
          </a:prstGeom>
          <a:noFill/>
        </p:spPr>
        <p:txBody>
          <a:bodyPr wrap="square" rtlCol="0">
            <a:spAutoFit/>
          </a:bodyPr>
          <a:lstStyle/>
          <a:p>
            <a:pPr algn="ctr"/>
            <a:r>
              <a:rPr lang="en-US" altLang="zh-TW" sz="1400" b="1" dirty="0">
                <a:solidFill>
                  <a:srgbClr val="002060"/>
                </a:solidFill>
                <a:latin typeface="微軟正黑體" panose="020B0604030504040204" pitchFamily="34" charset="-120"/>
                <a:ea typeface="微軟正黑體" panose="020B0604030504040204" pitchFamily="34" charset="-120"/>
              </a:rPr>
              <a:t>2016-2025 Slaughter Volume of White-meat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24" name="文字方塊 23"/>
          <p:cNvSpPr txBox="1"/>
          <p:nvPr/>
        </p:nvSpPr>
        <p:spPr>
          <a:xfrm>
            <a:off x="10425772" y="1289879"/>
            <a:ext cx="1142042"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26" name="文字方塊 25"/>
          <p:cNvSpPr txBox="1"/>
          <p:nvPr/>
        </p:nvSpPr>
        <p:spPr>
          <a:xfrm>
            <a:off x="3790950" y="3897156"/>
            <a:ext cx="3024336" cy="584775"/>
          </a:xfrm>
          <a:prstGeom prst="rect">
            <a:avLst/>
          </a:prstGeom>
          <a:noFill/>
        </p:spPr>
        <p:txBody>
          <a:bodyPr wrap="square" rtlCol="0">
            <a:spAutoFit/>
          </a:bodyPr>
          <a:lstStyle/>
          <a:p>
            <a:pPr algn="ctr"/>
            <a:r>
              <a:rPr lang="en-US" altLang="zh-TW" sz="1600" b="1" dirty="0">
                <a:solidFill>
                  <a:srgbClr val="002060"/>
                </a:solidFill>
                <a:latin typeface="微軟正黑體" panose="020B0604030504040204" pitchFamily="34" charset="-120"/>
                <a:ea typeface="微軟正黑體" panose="020B0604030504040204" pitchFamily="34" charset="-120"/>
              </a:rPr>
              <a:t>2020-2025 Yearly Origin Price of Live Chicken</a:t>
            </a:r>
            <a:endParaRPr lang="zh-TW" altLang="en-US" sz="1600" b="1" dirty="0">
              <a:solidFill>
                <a:srgbClr val="002060"/>
              </a:solidFill>
              <a:latin typeface="微軟正黑體" panose="020B0604030504040204" pitchFamily="34" charset="-120"/>
              <a:ea typeface="微軟正黑體" panose="020B0604030504040204" pitchFamily="34" charset="-120"/>
            </a:endParaRPr>
          </a:p>
        </p:txBody>
      </p:sp>
      <p:sp>
        <p:nvSpPr>
          <p:cNvPr id="27" name="文字方塊 26"/>
          <p:cNvSpPr txBox="1"/>
          <p:nvPr/>
        </p:nvSpPr>
        <p:spPr>
          <a:xfrm>
            <a:off x="6622892" y="4083339"/>
            <a:ext cx="1560546"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29" name="矩形 28">
            <a:extLst>
              <a:ext uri="{FF2B5EF4-FFF2-40B4-BE49-F238E27FC236}">
                <a16:creationId xmlns:a16="http://schemas.microsoft.com/office/drawing/2014/main" xmlns="" id="{04A9D377-96A3-144F-0F0B-BB4A09959A9C}"/>
              </a:ext>
            </a:extLst>
          </p:cNvPr>
          <p:cNvSpPr>
            <a:spLocks noChangeArrowheads="1"/>
          </p:cNvSpPr>
          <p:nvPr/>
        </p:nvSpPr>
        <p:spPr bwMode="auto">
          <a:xfrm>
            <a:off x="1632295" y="318649"/>
            <a:ext cx="998119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微軟正黑體" panose="020B0604030504040204" pitchFamily="34" charset="-120"/>
                <a:ea typeface="微軟正黑體" panose="020B0604030504040204" pitchFamily="34" charset="-120"/>
              </a:rPr>
              <a:t>Meat</a:t>
            </a:r>
            <a:r>
              <a:rPr kumimoji="0" lang="zh-TW" altLang="en-US" sz="3200" b="1" dirty="0">
                <a:solidFill>
                  <a:srgbClr val="FFFF00"/>
                </a:solidFill>
                <a:latin typeface="微軟正黑體" panose="020B0604030504040204" pitchFamily="34" charset="-120"/>
                <a:ea typeface="微軟正黑體" panose="020B0604030504040204" pitchFamily="34" charset="-120"/>
              </a:rPr>
              <a:t> </a:t>
            </a:r>
            <a:r>
              <a:rPr kumimoji="0" lang="en-US" altLang="zh-TW" sz="3200" b="1" dirty="0">
                <a:solidFill>
                  <a:srgbClr val="FFFF00"/>
                </a:solidFill>
                <a:latin typeface="微軟正黑體" panose="020B0604030504040204" pitchFamily="34" charset="-120"/>
                <a:ea typeface="微軟正黑體" panose="020B0604030504040204" pitchFamily="34" charset="-120"/>
              </a:rPr>
              <a:t>Processing</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91622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aphicFrame>
        <p:nvGraphicFramePr>
          <p:cNvPr id="16" name="圖表 15"/>
          <p:cNvGraphicFramePr>
            <a:graphicFrameLocks/>
          </p:cNvGraphicFramePr>
          <p:nvPr>
            <p:extLst>
              <p:ext uri="{D42A27DB-BD31-4B8C-83A1-F6EECF244321}">
                <p14:modId xmlns:p14="http://schemas.microsoft.com/office/powerpoint/2010/main" val="223469040"/>
              </p:ext>
            </p:extLst>
          </p:nvPr>
        </p:nvGraphicFramePr>
        <p:xfrm>
          <a:off x="666644" y="1629594"/>
          <a:ext cx="5428562" cy="24482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圖表 16"/>
          <p:cNvGraphicFramePr>
            <a:graphicFrameLocks/>
          </p:cNvGraphicFramePr>
          <p:nvPr>
            <p:extLst>
              <p:ext uri="{D42A27DB-BD31-4B8C-83A1-F6EECF244321}">
                <p14:modId xmlns:p14="http://schemas.microsoft.com/office/powerpoint/2010/main" val="2091375875"/>
              </p:ext>
            </p:extLst>
          </p:nvPr>
        </p:nvGraphicFramePr>
        <p:xfrm>
          <a:off x="6313564" y="1629594"/>
          <a:ext cx="5326258" cy="25202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圖表 17"/>
          <p:cNvGraphicFramePr>
            <a:graphicFrameLocks/>
          </p:cNvGraphicFramePr>
          <p:nvPr>
            <p:extLst>
              <p:ext uri="{D42A27DB-BD31-4B8C-83A1-F6EECF244321}">
                <p14:modId xmlns:p14="http://schemas.microsoft.com/office/powerpoint/2010/main" val="572449136"/>
              </p:ext>
            </p:extLst>
          </p:nvPr>
        </p:nvGraphicFramePr>
        <p:xfrm>
          <a:off x="2894089" y="4554720"/>
          <a:ext cx="6172200" cy="2077236"/>
        </p:xfrm>
        <a:graphic>
          <a:graphicData uri="http://schemas.openxmlformats.org/drawingml/2006/chart">
            <c:chart xmlns:c="http://schemas.openxmlformats.org/drawingml/2006/chart" xmlns:r="http://schemas.openxmlformats.org/officeDocument/2006/relationships" r:id="rId5"/>
          </a:graphicData>
        </a:graphic>
      </p:graphicFrame>
      <p:sp>
        <p:nvSpPr>
          <p:cNvPr id="19" name="矩形 18">
            <a:extLst>
              <a:ext uri="{FF2B5EF4-FFF2-40B4-BE49-F238E27FC236}">
                <a16:creationId xmlns:a16="http://schemas.microsoft.com/office/drawing/2014/main" xmlns="" id="{04A9D377-96A3-144F-0F0B-BB4A09959A9C}"/>
              </a:ext>
            </a:extLst>
          </p:cNvPr>
          <p:cNvSpPr>
            <a:spLocks noChangeArrowheads="1"/>
          </p:cNvSpPr>
          <p:nvPr/>
        </p:nvSpPr>
        <p:spPr bwMode="auto">
          <a:xfrm>
            <a:off x="1774726" y="293090"/>
            <a:ext cx="943399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微軟正黑體" panose="020B0604030504040204" pitchFamily="34" charset="-120"/>
                <a:ea typeface="微軟正黑體" panose="020B0604030504040204" pitchFamily="34" charset="-12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 Pig Husbandry</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graphicFrame>
        <p:nvGraphicFramePr>
          <p:cNvPr id="20" name="表格 19"/>
          <p:cNvGraphicFramePr>
            <a:graphicFrameLocks noGrp="1"/>
          </p:cNvGraphicFramePr>
          <p:nvPr>
            <p:extLst>
              <p:ext uri="{D42A27DB-BD31-4B8C-83A1-F6EECF244321}">
                <p14:modId xmlns:p14="http://schemas.microsoft.com/office/powerpoint/2010/main" val="3733709709"/>
              </p:ext>
            </p:extLst>
          </p:nvPr>
        </p:nvGraphicFramePr>
        <p:xfrm>
          <a:off x="1054646" y="1197546"/>
          <a:ext cx="3861048" cy="266700"/>
        </p:xfrm>
        <a:graphic>
          <a:graphicData uri="http://schemas.openxmlformats.org/drawingml/2006/table">
            <a:tbl>
              <a:tblPr>
                <a:tableStyleId>{5C22544A-7EE6-4342-B048-85BDC9FD1C3A}</a:tableStyleId>
              </a:tblPr>
              <a:tblGrid>
                <a:gridCol w="3861048"/>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2017-2025 (Oct.)</a:t>
                      </a:r>
                      <a:r>
                        <a:rPr lang="en-US" altLang="zh-TW" sz="1400" b="1" kern="1200" baseline="0" dirty="0" smtClean="0">
                          <a:solidFill>
                            <a:srgbClr val="002060"/>
                          </a:solidFill>
                          <a:latin typeface="微軟正黑體" panose="020B0604030504040204" pitchFamily="34" charset="-120"/>
                          <a:ea typeface="微軟正黑體" panose="020B0604030504040204" pitchFamily="34" charset="-120"/>
                          <a:cs typeface="+mn-cs"/>
                        </a:rPr>
                        <a:t> </a:t>
                      </a: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Import 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noFill/>
                  </a:tcPr>
                </a:tc>
              </a:tr>
            </a:tbl>
          </a:graphicData>
        </a:graphic>
      </p:graphicFrame>
      <p:graphicFrame>
        <p:nvGraphicFramePr>
          <p:cNvPr id="21" name="表格 20"/>
          <p:cNvGraphicFramePr>
            <a:graphicFrameLocks noGrp="1"/>
          </p:cNvGraphicFramePr>
          <p:nvPr>
            <p:extLst>
              <p:ext uri="{D42A27DB-BD31-4B8C-83A1-F6EECF244321}">
                <p14:modId xmlns:p14="http://schemas.microsoft.com/office/powerpoint/2010/main" val="2897446132"/>
              </p:ext>
            </p:extLst>
          </p:nvPr>
        </p:nvGraphicFramePr>
        <p:xfrm>
          <a:off x="4943077" y="1341562"/>
          <a:ext cx="1095403" cy="209550"/>
        </p:xfrm>
        <a:graphic>
          <a:graphicData uri="http://schemas.openxmlformats.org/drawingml/2006/table">
            <a:tbl>
              <a:tblPr>
                <a:tableStyleId>{5C22544A-7EE6-4342-B048-85BDC9FD1C3A}</a:tableStyleId>
              </a:tblPr>
              <a:tblGrid>
                <a:gridCol w="1095403"/>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Ton</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22" name="表格 21"/>
          <p:cNvGraphicFramePr>
            <a:graphicFrameLocks noGrp="1"/>
          </p:cNvGraphicFramePr>
          <p:nvPr>
            <p:extLst>
              <p:ext uri="{D42A27DB-BD31-4B8C-83A1-F6EECF244321}">
                <p14:modId xmlns:p14="http://schemas.microsoft.com/office/powerpoint/2010/main" val="4100360689"/>
              </p:ext>
            </p:extLst>
          </p:nvPr>
        </p:nvGraphicFramePr>
        <p:xfrm>
          <a:off x="6455246" y="1197546"/>
          <a:ext cx="3933056" cy="266700"/>
        </p:xfrm>
        <a:graphic>
          <a:graphicData uri="http://schemas.openxmlformats.org/drawingml/2006/table">
            <a:tbl>
              <a:tblPr>
                <a:tableStyleId>{5C22544A-7EE6-4342-B048-85BDC9FD1C3A}</a:tableStyleId>
              </a:tblPr>
              <a:tblGrid>
                <a:gridCol w="3933056"/>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2017-2025 (Oct.)  Slaughter </a:t>
                      </a:r>
                      <a:r>
                        <a:rPr lang="en-US" altLang="zh-TW" sz="1400" b="1" dirty="0" smtClean="0">
                          <a:solidFill>
                            <a:srgbClr val="002060"/>
                          </a:solidFill>
                          <a:latin typeface="微軟正黑體" panose="020B0604030504040204" pitchFamily="34" charset="-120"/>
                          <a:ea typeface="微軟正黑體" panose="020B0604030504040204" pitchFamily="34" charset="-120"/>
                        </a:rPr>
                        <a:t>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23" name="表格 22"/>
          <p:cNvGraphicFramePr>
            <a:graphicFrameLocks noGrp="1"/>
          </p:cNvGraphicFramePr>
          <p:nvPr>
            <p:extLst>
              <p:ext uri="{D42A27DB-BD31-4B8C-83A1-F6EECF244321}">
                <p14:modId xmlns:p14="http://schemas.microsoft.com/office/powerpoint/2010/main" val="3696790720"/>
              </p:ext>
            </p:extLst>
          </p:nvPr>
        </p:nvGraphicFramePr>
        <p:xfrm>
          <a:off x="10415686" y="1341562"/>
          <a:ext cx="1080120" cy="209550"/>
        </p:xfrm>
        <a:graphic>
          <a:graphicData uri="http://schemas.openxmlformats.org/drawingml/2006/table">
            <a:tbl>
              <a:tblPr>
                <a:tableStyleId>{5C22544A-7EE6-4342-B048-85BDC9FD1C3A}</a:tableStyleId>
              </a:tblPr>
              <a:tblGrid>
                <a:gridCol w="1080120"/>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24" name="表格 23"/>
          <p:cNvGraphicFramePr>
            <a:graphicFrameLocks noGrp="1"/>
          </p:cNvGraphicFramePr>
          <p:nvPr>
            <p:extLst>
              <p:ext uri="{D42A27DB-BD31-4B8C-83A1-F6EECF244321}">
                <p14:modId xmlns:p14="http://schemas.microsoft.com/office/powerpoint/2010/main" val="2075189006"/>
              </p:ext>
            </p:extLst>
          </p:nvPr>
        </p:nvGraphicFramePr>
        <p:xfrm>
          <a:off x="3358902" y="4226069"/>
          <a:ext cx="4221088" cy="266700"/>
        </p:xfrm>
        <a:graphic>
          <a:graphicData uri="http://schemas.openxmlformats.org/drawingml/2006/table">
            <a:tbl>
              <a:tblPr>
                <a:tableStyleId>{5C22544A-7EE6-4342-B048-85BDC9FD1C3A}</a:tableStyleId>
              </a:tblPr>
              <a:tblGrid>
                <a:gridCol w="4221088"/>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2020-2025 (Nov.) Yearly Price of  Live Pig</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25" name="表格 24"/>
          <p:cNvGraphicFramePr>
            <a:graphicFrameLocks noGrp="1"/>
          </p:cNvGraphicFramePr>
          <p:nvPr>
            <p:extLst>
              <p:ext uri="{D42A27DB-BD31-4B8C-83A1-F6EECF244321}">
                <p14:modId xmlns:p14="http://schemas.microsoft.com/office/powerpoint/2010/main" val="300521789"/>
              </p:ext>
            </p:extLst>
          </p:nvPr>
        </p:nvGraphicFramePr>
        <p:xfrm>
          <a:off x="7751390" y="4221882"/>
          <a:ext cx="1135781" cy="476151"/>
        </p:xfrm>
        <a:graphic>
          <a:graphicData uri="http://schemas.openxmlformats.org/drawingml/2006/table">
            <a:tbl>
              <a:tblPr>
                <a:tableStyleId>{5C22544A-7EE6-4342-B048-85BDC9FD1C3A}</a:tableStyleId>
              </a:tblPr>
              <a:tblGrid>
                <a:gridCol w="1135781"/>
              </a:tblGrid>
              <a:tr h="476151">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32214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群組 6"/>
          <p:cNvGrpSpPr/>
          <p:nvPr/>
        </p:nvGrpSpPr>
        <p:grpSpPr>
          <a:xfrm>
            <a:off x="42725" y="24528"/>
            <a:ext cx="11669105" cy="1173018"/>
            <a:chOff x="42725" y="24528"/>
            <a:chExt cx="11669105" cy="1173018"/>
          </a:xfrm>
        </p:grpSpPr>
        <p:sp>
          <p:nvSpPr>
            <p:cNvPr id="8"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9"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pSp>
      <p:pic>
        <p:nvPicPr>
          <p:cNvPr id="3" name="圖片 2"/>
          <p:cNvPicPr/>
          <p:nvPr>
            <p:extLst>
              <p:ext uri="{D42A27DB-BD31-4B8C-83A1-F6EECF244321}">
                <p14:modId xmlns:p14="http://schemas.microsoft.com/office/powerpoint/2010/main" val="3545161256"/>
              </p:ext>
            </p:extLst>
          </p:nvPr>
        </p:nvPicPr>
        <p:blipFill>
          <a:blip r:embed="rId4"/>
          <a:stretch>
            <a:fillRect/>
          </a:stretch>
        </p:blipFill>
        <p:spPr>
          <a:xfrm>
            <a:off x="719041" y="1411527"/>
            <a:ext cx="10961513" cy="5155758"/>
          </a:xfrm>
          <a:prstGeom prst="rect">
            <a:avLst/>
          </a:prstGeom>
        </p:spPr>
      </p:pic>
      <p:sp>
        <p:nvSpPr>
          <p:cNvPr id="5" name="矩形 4"/>
          <p:cNvSpPr>
            <a:spLocks noChangeArrowheads="1"/>
          </p:cNvSpPr>
          <p:nvPr/>
        </p:nvSpPr>
        <p:spPr bwMode="auto">
          <a:xfrm>
            <a:off x="1419669" y="261442"/>
            <a:ext cx="1065220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TW" sz="3000" b="1" dirty="0">
                <a:solidFill>
                  <a:srgbClr val="FFCC00"/>
                </a:solidFill>
                <a:latin typeface="Times New Roman" pitchFamily="18" charset="0"/>
                <a:ea typeface="標楷體" pitchFamily="65" charset="-120"/>
                <a:cs typeface="Times New Roman" pitchFamily="18" charset="0"/>
              </a:rPr>
              <a:t>Consolidated </a:t>
            </a:r>
            <a:r>
              <a:rPr lang="en-US" altLang="zh-TW" sz="3000" b="1" dirty="0" smtClean="0">
                <a:solidFill>
                  <a:srgbClr val="FFCC00"/>
                </a:solidFill>
                <a:latin typeface="Times New Roman" pitchFamily="18" charset="0"/>
                <a:ea typeface="標楷體" pitchFamily="65" charset="-120"/>
                <a:cs typeface="Times New Roman" pitchFamily="18" charset="0"/>
              </a:rPr>
              <a:t>IS</a:t>
            </a:r>
            <a:r>
              <a:rPr lang="zh-TW" altLang="en-US" sz="3000" b="1" dirty="0" smtClean="0">
                <a:solidFill>
                  <a:srgbClr val="FFCC00"/>
                </a:solidFill>
                <a:latin typeface="Times New Roman" pitchFamily="18" charset="0"/>
                <a:ea typeface="標楷體" pitchFamily="65" charset="-120"/>
                <a:cs typeface="Times New Roman" pitchFamily="18" charset="0"/>
              </a:rPr>
              <a:t>（</a:t>
            </a:r>
            <a:r>
              <a:rPr lang="en-US" altLang="zh-TW" sz="3000" b="1" dirty="0">
                <a:solidFill>
                  <a:srgbClr val="FFCC00"/>
                </a:solidFill>
                <a:latin typeface="Times New Roman" pitchFamily="18" charset="0"/>
                <a:ea typeface="標楷體" pitchFamily="65" charset="-120"/>
                <a:cs typeface="Times New Roman" pitchFamily="18" charset="0"/>
              </a:rPr>
              <a:t>Three months ended Sep.30 </a:t>
            </a:r>
            <a:r>
              <a:rPr lang="en-US" altLang="zh-TW" sz="3000" b="1" dirty="0" smtClean="0">
                <a:solidFill>
                  <a:srgbClr val="FFCC00"/>
                </a:solidFill>
                <a:latin typeface="Times New Roman" pitchFamily="18" charset="0"/>
                <a:ea typeface="標楷體" pitchFamily="65" charset="-120"/>
                <a:cs typeface="Times New Roman" pitchFamily="18" charset="0"/>
              </a:rPr>
              <a:t>2025 </a:t>
            </a:r>
            <a:r>
              <a:rPr lang="en-US" altLang="zh-TW" sz="3000" b="1" dirty="0">
                <a:solidFill>
                  <a:srgbClr val="FFCC00"/>
                </a:solidFill>
                <a:latin typeface="Times New Roman" pitchFamily="18" charset="0"/>
                <a:ea typeface="標楷體" pitchFamily="65" charset="-120"/>
                <a:cs typeface="Times New Roman" pitchFamily="18" charset="0"/>
              </a:rPr>
              <a:t>&amp; </a:t>
            </a:r>
            <a:r>
              <a:rPr lang="en-US" altLang="zh-TW" sz="3000" b="1" dirty="0" smtClean="0">
                <a:solidFill>
                  <a:srgbClr val="FFCC00"/>
                </a:solidFill>
                <a:latin typeface="Times New Roman" pitchFamily="18" charset="0"/>
                <a:ea typeface="標楷體" pitchFamily="65" charset="-120"/>
                <a:cs typeface="Times New Roman" pitchFamily="18" charset="0"/>
              </a:rPr>
              <a:t>2024</a:t>
            </a:r>
            <a:r>
              <a:rPr lang="zh-TW" altLang="en-US" sz="3000" b="1" dirty="0" smtClean="0">
                <a:solidFill>
                  <a:srgbClr val="FFCC00"/>
                </a:solidFill>
                <a:latin typeface="Times New Roman" pitchFamily="18" charset="0"/>
                <a:ea typeface="標楷體" pitchFamily="65" charset="-120"/>
                <a:cs typeface="Times New Roman" pitchFamily="18" charset="0"/>
              </a:rPr>
              <a:t>）</a:t>
            </a:r>
            <a:endParaRPr lang="zh-TW" altLang="zh-TW" sz="3000" b="1" dirty="0">
              <a:solidFill>
                <a:srgbClr val="FFCC00"/>
              </a:solidFill>
              <a:latin typeface="Times New Roman" pitchFamily="18" charset="0"/>
              <a:ea typeface="標楷體" pitchFamily="65" charset="-120"/>
              <a:cs typeface="Times New Roman" pitchFamily="18" charset="0"/>
            </a:endParaRPr>
          </a:p>
        </p:txBody>
      </p:sp>
      <p:sp>
        <p:nvSpPr>
          <p:cNvPr id="4" name="矩形 3"/>
          <p:cNvSpPr/>
          <p:nvPr/>
        </p:nvSpPr>
        <p:spPr bwMode="auto">
          <a:xfrm>
            <a:off x="5135225" y="1341078"/>
            <a:ext cx="2495952" cy="5329826"/>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6" name="矩形 1"/>
          <p:cNvSpPr>
            <a:spLocks noChangeArrowheads="1"/>
          </p:cNvSpPr>
          <p:nvPr/>
        </p:nvSpPr>
        <p:spPr bwMode="auto">
          <a:xfrm>
            <a:off x="9480893" y="1074471"/>
            <a:ext cx="2269479" cy="33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200"/>
                </a:solidFill>
                <a:latin typeface="Times New Roman" pitchFamily="18" charset="0"/>
                <a:ea typeface="標楷體" pitchFamily="65" charset="-120"/>
                <a:cs typeface="Times New Roman" pitchFamily="18" charset="0"/>
              </a:rPr>
              <a:t>Amount</a:t>
            </a:r>
            <a:r>
              <a:rPr lang="zh-TW" altLang="en-US" sz="1600" b="1" dirty="0">
                <a:solidFill>
                  <a:srgbClr val="002200"/>
                </a:solidFill>
                <a:latin typeface="Times New Roman" pitchFamily="18" charset="0"/>
                <a:ea typeface="標楷體" pitchFamily="65" charset="-120"/>
                <a:cs typeface="Times New Roman" pitchFamily="18" charset="0"/>
              </a:rPr>
              <a:t>：</a:t>
            </a:r>
            <a:r>
              <a:rPr lang="en-US" altLang="zh-TW" sz="1600" b="1" dirty="0">
                <a:solidFill>
                  <a:srgbClr val="002200"/>
                </a:solidFill>
                <a:latin typeface="Times New Roman" pitchFamily="18" charset="0"/>
                <a:ea typeface="標楷體" pitchFamily="65" charset="-120"/>
                <a:cs typeface="Times New Roman" pitchFamily="18" charset="0"/>
              </a:rPr>
              <a:t>Million TWD</a:t>
            </a:r>
            <a:endParaRPr lang="zh-TW" altLang="en-US" sz="1600" b="1" dirty="0">
              <a:solidFill>
                <a:srgbClr val="002200"/>
              </a:solidFill>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2943068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群組 5"/>
          <p:cNvGrpSpPr/>
          <p:nvPr/>
        </p:nvGrpSpPr>
        <p:grpSpPr>
          <a:xfrm>
            <a:off x="42725" y="24528"/>
            <a:ext cx="11669105" cy="1173018"/>
            <a:chOff x="42725" y="24528"/>
            <a:chExt cx="11669105" cy="1173018"/>
          </a:xfrm>
        </p:grpSpPr>
        <p:sp>
          <p:nvSpPr>
            <p:cNvPr id="7"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9" name="Picture 46">
              <a:extLst>
                <a:ext uri="{FF2B5EF4-FFF2-40B4-BE49-F238E27FC236}">
                  <a16:creationId xmlns:a16="http://schemas.microsoft.com/office/drawing/2014/main" xmlns="" id="{3A1EB363-A079-B07F-DD3C-CAF6119C964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pSp>
      <p:sp>
        <p:nvSpPr>
          <p:cNvPr id="5" name="矩形 4"/>
          <p:cNvSpPr>
            <a:spLocks noChangeArrowheads="1"/>
          </p:cNvSpPr>
          <p:nvPr/>
        </p:nvSpPr>
        <p:spPr bwMode="auto">
          <a:xfrm>
            <a:off x="1558702" y="314286"/>
            <a:ext cx="1040271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fontAlgn="base" hangingPunct="0">
              <a:spcBef>
                <a:spcPct val="0"/>
              </a:spcBef>
              <a:spcAft>
                <a:spcPct val="0"/>
              </a:spcAft>
            </a:pPr>
            <a:r>
              <a:rPr lang="en-US" altLang="zh-TW" sz="3000" b="1" dirty="0">
                <a:solidFill>
                  <a:srgbClr val="FFCC00"/>
                </a:solidFill>
                <a:latin typeface="Times New Roman" pitchFamily="18" charset="0"/>
                <a:ea typeface="標楷體" pitchFamily="65" charset="-120"/>
                <a:cs typeface="Times New Roman" pitchFamily="18" charset="0"/>
              </a:rPr>
              <a:t>Consolidated </a:t>
            </a:r>
            <a:r>
              <a:rPr lang="en-US" altLang="zh-TW" sz="3000" b="1" dirty="0" smtClean="0">
                <a:solidFill>
                  <a:srgbClr val="FFCC00"/>
                </a:solidFill>
                <a:latin typeface="Times New Roman" pitchFamily="18" charset="0"/>
                <a:ea typeface="標楷體" pitchFamily="65" charset="-120"/>
                <a:cs typeface="Times New Roman" pitchFamily="18" charset="0"/>
              </a:rPr>
              <a:t>IS</a:t>
            </a:r>
            <a:r>
              <a:rPr lang="zh-TW" altLang="en-US" sz="3000" b="1" dirty="0" smtClean="0">
                <a:solidFill>
                  <a:srgbClr val="FFCC00"/>
                </a:solidFill>
                <a:latin typeface="Times New Roman" pitchFamily="18" charset="0"/>
                <a:ea typeface="標楷體" pitchFamily="65" charset="-120"/>
                <a:cs typeface="Times New Roman" pitchFamily="18" charset="0"/>
              </a:rPr>
              <a:t>（</a:t>
            </a:r>
            <a:r>
              <a:rPr lang="en-US" altLang="zh-TW" sz="3000" b="1" dirty="0">
                <a:solidFill>
                  <a:srgbClr val="FFCC00"/>
                </a:solidFill>
                <a:latin typeface="Times New Roman" pitchFamily="18" charset="0"/>
                <a:ea typeface="標楷體" pitchFamily="65" charset="-120"/>
                <a:cs typeface="Times New Roman" pitchFamily="18" charset="0"/>
              </a:rPr>
              <a:t>Nine months ended Sep.30 </a:t>
            </a:r>
            <a:r>
              <a:rPr lang="en-US" altLang="zh-TW" sz="3000" b="1" dirty="0" smtClean="0">
                <a:solidFill>
                  <a:srgbClr val="FFCC00"/>
                </a:solidFill>
                <a:latin typeface="Times New Roman" pitchFamily="18" charset="0"/>
                <a:ea typeface="標楷體" pitchFamily="65" charset="-120"/>
                <a:cs typeface="Times New Roman" pitchFamily="18" charset="0"/>
              </a:rPr>
              <a:t>2025 </a:t>
            </a:r>
            <a:r>
              <a:rPr lang="en-US" altLang="zh-TW" sz="3000" b="1" dirty="0">
                <a:solidFill>
                  <a:srgbClr val="FFCC00"/>
                </a:solidFill>
                <a:latin typeface="Times New Roman" pitchFamily="18" charset="0"/>
                <a:ea typeface="標楷體" pitchFamily="65" charset="-120"/>
                <a:cs typeface="Times New Roman" pitchFamily="18" charset="0"/>
              </a:rPr>
              <a:t>&amp; </a:t>
            </a:r>
            <a:r>
              <a:rPr lang="en-US" altLang="zh-TW" sz="3000" b="1" dirty="0" smtClean="0">
                <a:solidFill>
                  <a:srgbClr val="FFCC00"/>
                </a:solidFill>
                <a:latin typeface="Times New Roman" pitchFamily="18" charset="0"/>
                <a:ea typeface="標楷體" pitchFamily="65" charset="-120"/>
                <a:cs typeface="Times New Roman" pitchFamily="18" charset="0"/>
              </a:rPr>
              <a:t>2024</a:t>
            </a:r>
            <a:r>
              <a:rPr lang="zh-TW" altLang="en-US" sz="3000" b="1" dirty="0" smtClean="0">
                <a:solidFill>
                  <a:srgbClr val="FFCC00"/>
                </a:solidFill>
                <a:latin typeface="Times New Roman" pitchFamily="18" charset="0"/>
                <a:ea typeface="標楷體" pitchFamily="65" charset="-120"/>
                <a:cs typeface="Times New Roman" pitchFamily="18" charset="0"/>
              </a:rPr>
              <a:t>）</a:t>
            </a:r>
            <a:endParaRPr lang="zh-TW" altLang="en-US" sz="3000" b="1" dirty="0">
              <a:solidFill>
                <a:srgbClr val="FFCC00"/>
              </a:solidFill>
              <a:latin typeface="Times New Roman" pitchFamily="18" charset="0"/>
              <a:ea typeface="標楷體" pitchFamily="65" charset="-120"/>
              <a:cs typeface="Times New Roman" pitchFamily="18" charset="0"/>
            </a:endParaRPr>
          </a:p>
        </p:txBody>
      </p:sp>
      <p:sp>
        <p:nvSpPr>
          <p:cNvPr id="8" name="矩形 1"/>
          <p:cNvSpPr>
            <a:spLocks noChangeArrowheads="1"/>
          </p:cNvSpPr>
          <p:nvPr/>
        </p:nvSpPr>
        <p:spPr bwMode="auto">
          <a:xfrm>
            <a:off x="9411076" y="1074471"/>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graphicFrame>
        <p:nvGraphicFramePr>
          <p:cNvPr id="3" name="物件 2"/>
          <p:cNvGraphicFramePr>
            <a:graphicFrameLocks noChangeAspect="1"/>
          </p:cNvGraphicFramePr>
          <p:nvPr>
            <p:extLst>
              <p:ext uri="{D42A27DB-BD31-4B8C-83A1-F6EECF244321}">
                <p14:modId xmlns:p14="http://schemas.microsoft.com/office/powerpoint/2010/main" val="2545462233"/>
              </p:ext>
            </p:extLst>
          </p:nvPr>
        </p:nvGraphicFramePr>
        <p:xfrm>
          <a:off x="480267" y="1413025"/>
          <a:ext cx="11231563" cy="5184775"/>
        </p:xfrm>
        <a:graphic>
          <a:graphicData uri="http://schemas.openxmlformats.org/presentationml/2006/ole">
            <mc:AlternateContent xmlns:mc="http://schemas.openxmlformats.org/markup-compatibility/2006">
              <mc:Choice xmlns:v="urn:schemas-microsoft-com:vml" Requires="v">
                <p:oleObj spid="_x0000_s1028" name="工作表" r:id="rId5" imgW="5829372" imgH="4457700" progId="Excel.Sheet.12">
                  <p:link updateAutomatic="1"/>
                </p:oleObj>
              </mc:Choice>
              <mc:Fallback>
                <p:oleObj name="工作表" r:id="rId5" imgW="5829372" imgH="4457700" progId="Excel.Sheet.12">
                  <p:link updateAutomatic="1"/>
                  <p:pic>
                    <p:nvPicPr>
                      <p:cNvPr id="0" name="物件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267" y="1413025"/>
                        <a:ext cx="11231563"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矩形 9"/>
          <p:cNvSpPr/>
          <p:nvPr/>
        </p:nvSpPr>
        <p:spPr bwMode="auto">
          <a:xfrm>
            <a:off x="5087094" y="1262995"/>
            <a:ext cx="2574286" cy="5328592"/>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3096250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群組 5"/>
          <p:cNvGrpSpPr/>
          <p:nvPr/>
        </p:nvGrpSpPr>
        <p:grpSpPr>
          <a:xfrm>
            <a:off x="42725" y="24528"/>
            <a:ext cx="11669105" cy="1173018"/>
            <a:chOff x="42725" y="24528"/>
            <a:chExt cx="11669105" cy="1173018"/>
          </a:xfrm>
        </p:grpSpPr>
        <p:sp>
          <p:nvSpPr>
            <p:cNvPr id="8"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9"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pSp>
      <p:pic>
        <p:nvPicPr>
          <p:cNvPr id="3" name="圖片 2"/>
          <p:cNvPicPr/>
          <p:nvPr>
            <p:extLst>
              <p:ext uri="{D42A27DB-BD31-4B8C-83A1-F6EECF244321}">
                <p14:modId xmlns:p14="http://schemas.microsoft.com/office/powerpoint/2010/main" val="3895440432"/>
              </p:ext>
            </p:extLst>
          </p:nvPr>
        </p:nvPicPr>
        <p:blipFill>
          <a:blip r:embed="rId4"/>
          <a:stretch>
            <a:fillRect/>
          </a:stretch>
        </p:blipFill>
        <p:spPr>
          <a:xfrm>
            <a:off x="1068393" y="1413103"/>
            <a:ext cx="10612161" cy="5257801"/>
          </a:xfrm>
          <a:prstGeom prst="rect">
            <a:avLst/>
          </a:prstGeom>
        </p:spPr>
      </p:pic>
      <p:sp>
        <p:nvSpPr>
          <p:cNvPr id="2" name="矩形 1"/>
          <p:cNvSpPr>
            <a:spLocks noChangeArrowheads="1"/>
          </p:cNvSpPr>
          <p:nvPr/>
        </p:nvSpPr>
        <p:spPr bwMode="auto">
          <a:xfrm>
            <a:off x="2096825" y="324021"/>
            <a:ext cx="10263077" cy="584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0" fontAlgn="base" hangingPunct="0">
              <a:spcBef>
                <a:spcPct val="0"/>
              </a:spcBef>
              <a:spcAft>
                <a:spcPct val="0"/>
              </a:spcAft>
            </a:pPr>
            <a:r>
              <a:rPr lang="en-US" altLang="zh-TW" sz="3200" b="1" dirty="0">
                <a:solidFill>
                  <a:srgbClr val="FFCC00"/>
                </a:solidFill>
                <a:latin typeface="Times New Roman" pitchFamily="18" charset="0"/>
                <a:ea typeface="標楷體" pitchFamily="65" charset="-120"/>
                <a:cs typeface="Times New Roman" pitchFamily="18" charset="0"/>
              </a:rPr>
              <a:t>Consolidated </a:t>
            </a:r>
            <a:r>
              <a:rPr lang="en-US" altLang="zh-TW" sz="3200" b="1" dirty="0" smtClean="0">
                <a:solidFill>
                  <a:srgbClr val="FFCC00"/>
                </a:solidFill>
                <a:latin typeface="Times New Roman" pitchFamily="18" charset="0"/>
                <a:ea typeface="標楷體" pitchFamily="65" charset="-120"/>
                <a:cs typeface="Times New Roman" pitchFamily="18" charset="0"/>
              </a:rPr>
              <a:t>BS </a:t>
            </a:r>
            <a:r>
              <a:rPr lang="zh-TW" altLang="en-US" sz="3200" b="1" dirty="0">
                <a:solidFill>
                  <a:srgbClr val="FFCC00"/>
                </a:solidFill>
                <a:latin typeface="Times New Roman" pitchFamily="18" charset="0"/>
                <a:ea typeface="標楷體" pitchFamily="65" charset="-120"/>
                <a:cs typeface="Times New Roman" pitchFamily="18" charset="0"/>
              </a:rPr>
              <a:t>（</a:t>
            </a:r>
            <a:r>
              <a:rPr lang="en-US" altLang="zh-TW" sz="3200" b="1" dirty="0">
                <a:solidFill>
                  <a:srgbClr val="FFCC00"/>
                </a:solidFill>
                <a:latin typeface="Times New Roman" pitchFamily="18" charset="0"/>
                <a:ea typeface="標楷體" pitchFamily="65" charset="-120"/>
                <a:cs typeface="Times New Roman" pitchFamily="18" charset="0"/>
              </a:rPr>
              <a:t>As for Sep. 30 </a:t>
            </a:r>
            <a:r>
              <a:rPr lang="en-US" altLang="zh-TW" sz="3200" b="1" dirty="0" smtClean="0">
                <a:solidFill>
                  <a:srgbClr val="FFCC00"/>
                </a:solidFill>
                <a:latin typeface="Times New Roman" pitchFamily="18" charset="0"/>
                <a:ea typeface="標楷體" pitchFamily="65" charset="-120"/>
                <a:cs typeface="Times New Roman" pitchFamily="18" charset="0"/>
              </a:rPr>
              <a:t>2025 </a:t>
            </a:r>
            <a:r>
              <a:rPr lang="en-US" altLang="zh-TW" sz="3200" b="1" dirty="0">
                <a:solidFill>
                  <a:srgbClr val="FFCC00"/>
                </a:solidFill>
                <a:latin typeface="Times New Roman" pitchFamily="18" charset="0"/>
                <a:ea typeface="標楷體" pitchFamily="65" charset="-120"/>
                <a:cs typeface="Times New Roman" pitchFamily="18" charset="0"/>
              </a:rPr>
              <a:t>&amp; </a:t>
            </a:r>
            <a:r>
              <a:rPr lang="en-US" altLang="zh-TW" sz="3200" b="1" dirty="0" smtClean="0">
                <a:solidFill>
                  <a:srgbClr val="FFCC00"/>
                </a:solidFill>
                <a:latin typeface="Times New Roman" pitchFamily="18" charset="0"/>
                <a:ea typeface="標楷體" pitchFamily="65" charset="-120"/>
                <a:cs typeface="Times New Roman" pitchFamily="18" charset="0"/>
              </a:rPr>
              <a:t>2024</a:t>
            </a:r>
            <a:r>
              <a:rPr lang="zh-TW" altLang="en-US" sz="3200" b="1" dirty="0" smtClean="0">
                <a:solidFill>
                  <a:srgbClr val="FFCC00"/>
                </a:solidFill>
                <a:latin typeface="Times New Roman" pitchFamily="18" charset="0"/>
                <a:ea typeface="標楷體" pitchFamily="65" charset="-120"/>
                <a:cs typeface="Times New Roman" pitchFamily="18" charset="0"/>
              </a:rPr>
              <a:t>）</a:t>
            </a:r>
            <a:endParaRPr lang="zh-TW" altLang="en-US" sz="3200" b="1" dirty="0">
              <a:solidFill>
                <a:srgbClr val="FFCC00"/>
              </a:solidFill>
              <a:latin typeface="Times New Roman" pitchFamily="18" charset="0"/>
              <a:ea typeface="標楷體" pitchFamily="65" charset="-120"/>
              <a:cs typeface="Times New Roman" pitchFamily="18" charset="0"/>
            </a:endParaRPr>
          </a:p>
        </p:txBody>
      </p:sp>
      <p:sp>
        <p:nvSpPr>
          <p:cNvPr id="5" name="矩形 4"/>
          <p:cNvSpPr/>
          <p:nvPr/>
        </p:nvSpPr>
        <p:spPr bwMode="auto">
          <a:xfrm>
            <a:off x="6234840" y="1315812"/>
            <a:ext cx="2792674" cy="5427117"/>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7" name="矩形 1"/>
          <p:cNvSpPr>
            <a:spLocks noChangeArrowheads="1"/>
          </p:cNvSpPr>
          <p:nvPr/>
        </p:nvSpPr>
        <p:spPr bwMode="auto">
          <a:xfrm>
            <a:off x="9411076" y="1074471"/>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spTree>
    <p:extLst>
      <p:ext uri="{BB962C8B-B14F-4D97-AF65-F5344CB8AC3E}">
        <p14:creationId xmlns:p14="http://schemas.microsoft.com/office/powerpoint/2010/main" val="2741941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群組 15"/>
          <p:cNvGrpSpPr/>
          <p:nvPr/>
        </p:nvGrpSpPr>
        <p:grpSpPr>
          <a:xfrm>
            <a:off x="42725" y="24528"/>
            <a:ext cx="11669105" cy="1173018"/>
            <a:chOff x="42725" y="24528"/>
            <a:chExt cx="11669105" cy="1173018"/>
          </a:xfrm>
        </p:grpSpPr>
        <p:sp>
          <p:nvSpPr>
            <p:cNvPr id="17"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8"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pSp>
      <p:sp>
        <p:nvSpPr>
          <p:cNvPr id="2" name="矩形 1"/>
          <p:cNvSpPr/>
          <p:nvPr/>
        </p:nvSpPr>
        <p:spPr bwMode="auto">
          <a:xfrm>
            <a:off x="719310" y="1391612"/>
            <a:ext cx="10873190" cy="4331459"/>
          </a:xfrm>
          <a:prstGeom prst="rect">
            <a:avLst/>
          </a:prstGeom>
          <a:solidFill>
            <a:schemeClr val="accent2">
              <a:lumMod val="25000"/>
            </a:schemeClr>
          </a:solid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endParaRPr>
          </a:p>
        </p:txBody>
      </p:sp>
      <p:pic>
        <p:nvPicPr>
          <p:cNvPr id="4" name="圖片 3"/>
          <p:cNvPicPr/>
          <p:nvPr>
            <p:extLst>
              <p:ext uri="{D42A27DB-BD31-4B8C-83A1-F6EECF244321}">
                <p14:modId xmlns:p14="http://schemas.microsoft.com/office/powerpoint/2010/main" val="914028198"/>
              </p:ext>
            </p:extLst>
          </p:nvPr>
        </p:nvPicPr>
        <p:blipFill>
          <a:blip r:embed="rId4"/>
          <a:stretch>
            <a:fillRect/>
          </a:stretch>
        </p:blipFill>
        <p:spPr>
          <a:xfrm>
            <a:off x="1177483" y="1298876"/>
            <a:ext cx="10478830" cy="4380927"/>
          </a:xfrm>
          <a:prstGeom prst="rect">
            <a:avLst/>
          </a:prstGeom>
        </p:spPr>
      </p:pic>
      <p:sp>
        <p:nvSpPr>
          <p:cNvPr id="22" name="矩形 1"/>
          <p:cNvSpPr>
            <a:spLocks noChangeArrowheads="1"/>
          </p:cNvSpPr>
          <p:nvPr/>
        </p:nvSpPr>
        <p:spPr bwMode="auto">
          <a:xfrm>
            <a:off x="509858" y="6094707"/>
            <a:ext cx="1466154" cy="576197"/>
          </a:xfrm>
          <a:prstGeom prst="rect">
            <a:avLst/>
          </a:prstGeom>
          <a:noFill/>
          <a:ln>
            <a:noFill/>
          </a:ln>
          <a:extLst/>
        </p:spPr>
        <p:txBody>
          <a:bodyPr wrap="none">
            <a:noAutofit/>
          </a:bodyPr>
          <a:lstStyle/>
          <a:p>
            <a:pPr algn="r" eaLnBrk="0" fontAlgn="base" hangingPunct="0">
              <a:spcBef>
                <a:spcPct val="0"/>
              </a:spcBef>
              <a:spcAft>
                <a:spcPct val="0"/>
              </a:spcAft>
            </a:pPr>
            <a:r>
              <a:rPr kumimoji="1" lang="en-US" altLang="zh-TW" sz="1600" b="1" dirty="0">
                <a:solidFill>
                  <a:srgbClr val="002060"/>
                </a:solidFill>
                <a:latin typeface="Times New Roman" pitchFamily="18" charset="0"/>
                <a:ea typeface="標楷體" pitchFamily="65" charset="-120"/>
                <a:cs typeface="Times New Roman" pitchFamily="18" charset="0"/>
              </a:rPr>
              <a:t>% Sales Growth</a:t>
            </a:r>
            <a:endParaRPr kumimoji="1" lang="zh-TW" altLang="en-US" sz="1600" b="1" dirty="0">
              <a:solidFill>
                <a:srgbClr val="002060"/>
              </a:solidFill>
              <a:latin typeface="Times New Roman" pitchFamily="18" charset="0"/>
              <a:ea typeface="標楷體" pitchFamily="65" charset="-120"/>
              <a:cs typeface="Times New Roman" pitchFamily="18" charset="0"/>
            </a:endParaRPr>
          </a:p>
          <a:p>
            <a:pPr algn="r" eaLnBrk="0" fontAlgn="base" hangingPunct="0">
              <a:spcBef>
                <a:spcPct val="0"/>
              </a:spcBef>
              <a:spcAft>
                <a:spcPct val="0"/>
              </a:spcAft>
            </a:pPr>
            <a:r>
              <a:rPr kumimoji="1" lang="zh-TW" altLang="en-US" sz="1600" b="1" dirty="0">
                <a:solidFill>
                  <a:srgbClr val="002060"/>
                </a:solidFill>
                <a:latin typeface="Times New Roman" pitchFamily="18" charset="0"/>
                <a:ea typeface="標楷體" pitchFamily="65" charset="-120"/>
                <a:cs typeface="Times New Roman" pitchFamily="18" charset="0"/>
              </a:rPr>
              <a:t> </a:t>
            </a:r>
            <a:r>
              <a:rPr kumimoji="1" lang="en-US" altLang="zh-TW" sz="1600" b="1" dirty="0">
                <a:solidFill>
                  <a:srgbClr val="002060"/>
                </a:solidFill>
                <a:latin typeface="Times New Roman" pitchFamily="18" charset="0"/>
                <a:ea typeface="標楷體" pitchFamily="65" charset="-120"/>
                <a:cs typeface="Times New Roman" pitchFamily="18" charset="0"/>
              </a:rPr>
              <a:t>% Margin</a:t>
            </a:r>
            <a:endParaRPr kumimoji="1" lang="zh-TW" altLang="en-US" sz="1600" b="1" dirty="0">
              <a:solidFill>
                <a:srgbClr val="002060"/>
              </a:solidFill>
              <a:latin typeface="標楷體" pitchFamily="65" charset="-120"/>
              <a:ea typeface="標楷體" pitchFamily="65" charset="-120"/>
            </a:endParaRPr>
          </a:p>
        </p:txBody>
      </p:sp>
      <p:sp>
        <p:nvSpPr>
          <p:cNvPr id="25" name="流程圖: 磁碟 24"/>
          <p:cNvSpPr/>
          <p:nvPr/>
        </p:nvSpPr>
        <p:spPr bwMode="auto">
          <a:xfrm>
            <a:off x="858943" y="1629177"/>
            <a:ext cx="274404" cy="144033"/>
          </a:xfrm>
          <a:prstGeom prst="flowChartMagneticDisk">
            <a:avLst/>
          </a:prstGeom>
          <a:solidFill>
            <a:srgbClr val="8EB4E3"/>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6" name="矩形 25"/>
          <p:cNvSpPr/>
          <p:nvPr/>
        </p:nvSpPr>
        <p:spPr bwMode="auto">
          <a:xfrm>
            <a:off x="1138211" y="1586589"/>
            <a:ext cx="1372174" cy="546761"/>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en-US" altLang="zh-TW" sz="1200" b="1" dirty="0" smtClean="0">
                <a:solidFill>
                  <a:srgbClr val="FFFFEB"/>
                </a:solidFill>
                <a:latin typeface="Times New Roman" panose="02020603050405020304" pitchFamily="18" charset="0"/>
                <a:ea typeface="標楷體" pitchFamily="65" charset="-120"/>
                <a:cs typeface="Times New Roman" panose="02020603050405020304" pitchFamily="18" charset="0"/>
              </a:rPr>
              <a:t>Sales Revenue</a:t>
            </a:r>
          </a:p>
          <a:p>
            <a:pPr fontAlgn="base">
              <a:spcBef>
                <a:spcPct val="0"/>
              </a:spcBef>
              <a:spcAft>
                <a:spcPct val="0"/>
              </a:spcAft>
            </a:pPr>
            <a:r>
              <a:rPr kumimoji="1" lang="en-US" altLang="zh-TW" sz="1200" b="1" dirty="0">
                <a:solidFill>
                  <a:srgbClr val="FFFFEB"/>
                </a:solidFill>
                <a:latin typeface="Times New Roman" panose="02020603050405020304" pitchFamily="18" charset="0"/>
                <a:ea typeface="標楷體" pitchFamily="65" charset="-120"/>
                <a:cs typeface="Times New Roman" panose="02020603050405020304" pitchFamily="18" charset="0"/>
              </a:rPr>
              <a:t>Operating Margin</a:t>
            </a:r>
            <a:endParaRPr kumimoji="1" lang="zh-TW" altLang="en-US" sz="1200" b="1" dirty="0">
              <a:solidFill>
                <a:srgbClr val="FFFFEB"/>
              </a:solidFill>
              <a:latin typeface="Times New Roman" panose="02020603050405020304" pitchFamily="18" charset="0"/>
              <a:ea typeface="標楷體" pitchFamily="65" charset="-120"/>
              <a:cs typeface="Times New Roman" panose="02020603050405020304" pitchFamily="18" charset="0"/>
            </a:endParaRPr>
          </a:p>
          <a:p>
            <a:pPr fontAlgn="base">
              <a:spcBef>
                <a:spcPct val="0"/>
              </a:spcBef>
              <a:spcAft>
                <a:spcPct val="0"/>
              </a:spcAft>
            </a:pPr>
            <a:endParaRPr kumimoji="1" lang="en-US" altLang="zh-TW" sz="1200" b="1" dirty="0" smtClean="0">
              <a:solidFill>
                <a:srgbClr val="FFFFEB"/>
              </a:solidFill>
              <a:latin typeface="標楷體" pitchFamily="65" charset="-120"/>
              <a:ea typeface="標楷體" pitchFamily="65" charset="-120"/>
            </a:endParaRPr>
          </a:p>
        </p:txBody>
      </p:sp>
      <p:sp>
        <p:nvSpPr>
          <p:cNvPr id="27" name="矩形 26"/>
          <p:cNvSpPr/>
          <p:nvPr/>
        </p:nvSpPr>
        <p:spPr bwMode="auto">
          <a:xfrm>
            <a:off x="789125" y="1485128"/>
            <a:ext cx="1721259" cy="648222"/>
          </a:xfrm>
          <a:prstGeom prst="rect">
            <a:avLst/>
          </a:prstGeom>
          <a:noFill/>
          <a:ln w="12700" cap="sq" cmpd="sng" algn="ctr">
            <a:solidFill>
              <a:schemeClr val="bg1"/>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8" name="流程圖: 磁碟 27"/>
          <p:cNvSpPr/>
          <p:nvPr/>
        </p:nvSpPr>
        <p:spPr bwMode="auto">
          <a:xfrm>
            <a:off x="858943" y="1856690"/>
            <a:ext cx="274404" cy="144033"/>
          </a:xfrm>
          <a:prstGeom prst="flowChartMagneticDisk">
            <a:avLst/>
          </a:prstGeom>
          <a:solidFill>
            <a:srgbClr val="77EE00"/>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6" name="矩形 5"/>
          <p:cNvSpPr>
            <a:spLocks noChangeArrowheads="1"/>
          </p:cNvSpPr>
          <p:nvPr/>
        </p:nvSpPr>
        <p:spPr bwMode="auto">
          <a:xfrm>
            <a:off x="1560052" y="324021"/>
            <a:ext cx="10367802" cy="584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spcBef>
                <a:spcPct val="0"/>
              </a:spcBef>
              <a:spcAft>
                <a:spcPct val="0"/>
              </a:spcAft>
            </a:pPr>
            <a:r>
              <a:rPr lang="en-US" altLang="zh-TW" sz="3200" b="1" dirty="0">
                <a:solidFill>
                  <a:srgbClr val="FFCC00"/>
                </a:solidFill>
                <a:latin typeface="Times New Roman" pitchFamily="18" charset="0"/>
                <a:ea typeface="標楷體" pitchFamily="65" charset="-120"/>
                <a:cs typeface="Times New Roman" pitchFamily="18" charset="0"/>
              </a:rPr>
              <a:t>Quarterly Operating </a:t>
            </a:r>
            <a:r>
              <a:rPr lang="en-US" altLang="zh-TW" sz="3200" b="1" dirty="0" smtClean="0">
                <a:solidFill>
                  <a:srgbClr val="FFCC00"/>
                </a:solidFill>
                <a:latin typeface="Times New Roman" pitchFamily="18" charset="0"/>
                <a:ea typeface="標楷體" pitchFamily="65" charset="-120"/>
                <a:cs typeface="Times New Roman" pitchFamily="18" charset="0"/>
              </a:rPr>
              <a:t>Performance</a:t>
            </a:r>
            <a:r>
              <a:rPr lang="zh-TW" altLang="en-US" sz="3200" b="1" dirty="0" smtClean="0">
                <a:solidFill>
                  <a:srgbClr val="FFCC00"/>
                </a:solidFill>
                <a:latin typeface="Times New Roman" pitchFamily="18" charset="0"/>
                <a:ea typeface="標楷體" pitchFamily="65" charset="-120"/>
                <a:cs typeface="Times New Roman" pitchFamily="18" charset="0"/>
              </a:rPr>
              <a:t>（</a:t>
            </a:r>
            <a:r>
              <a:rPr lang="en-US" altLang="zh-TW" sz="3200" b="1" dirty="0" smtClean="0">
                <a:solidFill>
                  <a:srgbClr val="FFCC00"/>
                </a:solidFill>
                <a:latin typeface="Times New Roman" pitchFamily="18" charset="0"/>
                <a:ea typeface="標楷體" pitchFamily="65" charset="-120"/>
                <a:cs typeface="Times New Roman" pitchFamily="18" charset="0"/>
              </a:rPr>
              <a:t>FY.2023- FY.2025</a:t>
            </a:r>
            <a:r>
              <a:rPr lang="zh-TW" altLang="en-US" sz="3200" b="1" dirty="0" smtClean="0">
                <a:solidFill>
                  <a:srgbClr val="FFCC00"/>
                </a:solidFill>
                <a:latin typeface="Times New Roman" pitchFamily="18" charset="0"/>
                <a:ea typeface="標楷體" pitchFamily="65" charset="-120"/>
                <a:cs typeface="Times New Roman" pitchFamily="18" charset="0"/>
              </a:rPr>
              <a:t>）</a:t>
            </a:r>
            <a:endParaRPr lang="zh-TW" altLang="zh-TW" sz="3200" b="1" dirty="0">
              <a:solidFill>
                <a:srgbClr val="FFCC00"/>
              </a:solidFill>
              <a:latin typeface="Times New Roman" pitchFamily="18" charset="0"/>
              <a:ea typeface="標楷體" pitchFamily="65" charset="-120"/>
              <a:cs typeface="Times New Roman" pitchFamily="18" charset="0"/>
            </a:endParaRPr>
          </a:p>
        </p:txBody>
      </p:sp>
      <p:pic>
        <p:nvPicPr>
          <p:cNvPr id="7" name="圖片 6"/>
          <p:cNvPicPr/>
          <p:nvPr>
            <p:extLst>
              <p:ext uri="{D42A27DB-BD31-4B8C-83A1-F6EECF244321}">
                <p14:modId xmlns:p14="http://schemas.microsoft.com/office/powerpoint/2010/main" val="2042071657"/>
              </p:ext>
            </p:extLst>
          </p:nvPr>
        </p:nvPicPr>
        <p:blipFill>
          <a:blip r:embed="rId5"/>
          <a:stretch>
            <a:fillRect/>
          </a:stretch>
        </p:blipFill>
        <p:spPr>
          <a:xfrm>
            <a:off x="1889251" y="5853227"/>
            <a:ext cx="2181267" cy="831140"/>
          </a:xfrm>
          <a:prstGeom prst="rect">
            <a:avLst/>
          </a:prstGeom>
        </p:spPr>
      </p:pic>
      <p:pic>
        <p:nvPicPr>
          <p:cNvPr id="10" name="圖片 9"/>
          <p:cNvPicPr/>
          <p:nvPr>
            <p:extLst>
              <p:ext uri="{D42A27DB-BD31-4B8C-83A1-F6EECF244321}">
                <p14:modId xmlns:p14="http://schemas.microsoft.com/office/powerpoint/2010/main" val="1712037105"/>
              </p:ext>
            </p:extLst>
          </p:nvPr>
        </p:nvPicPr>
        <p:blipFill>
          <a:blip r:embed="rId6"/>
          <a:stretch>
            <a:fillRect/>
          </a:stretch>
        </p:blipFill>
        <p:spPr>
          <a:xfrm>
            <a:off x="4210152" y="5865170"/>
            <a:ext cx="2164322" cy="805735"/>
          </a:xfrm>
          <a:prstGeom prst="rect">
            <a:avLst/>
          </a:prstGeom>
        </p:spPr>
      </p:pic>
      <p:pic>
        <p:nvPicPr>
          <p:cNvPr id="11" name="圖片 10"/>
          <p:cNvPicPr/>
          <p:nvPr>
            <p:extLst>
              <p:ext uri="{D42A27DB-BD31-4B8C-83A1-F6EECF244321}">
                <p14:modId xmlns:p14="http://schemas.microsoft.com/office/powerpoint/2010/main" val="3853419923"/>
              </p:ext>
            </p:extLst>
          </p:nvPr>
        </p:nvPicPr>
        <p:blipFill>
          <a:blip r:embed="rId7"/>
          <a:stretch>
            <a:fillRect/>
          </a:stretch>
        </p:blipFill>
        <p:spPr>
          <a:xfrm>
            <a:off x="6583925" y="5865170"/>
            <a:ext cx="2164322" cy="805735"/>
          </a:xfrm>
          <a:prstGeom prst="rect">
            <a:avLst/>
          </a:prstGeom>
        </p:spPr>
      </p:pic>
      <p:pic>
        <p:nvPicPr>
          <p:cNvPr id="5" name="圖片 4"/>
          <p:cNvPicPr/>
          <p:nvPr>
            <p:extLst>
              <p:ext uri="{D42A27DB-BD31-4B8C-83A1-F6EECF244321}">
                <p14:modId xmlns:p14="http://schemas.microsoft.com/office/powerpoint/2010/main" val="3122724119"/>
              </p:ext>
            </p:extLst>
          </p:nvPr>
        </p:nvPicPr>
        <p:blipFill>
          <a:blip r:embed="rId8"/>
          <a:stretch>
            <a:fillRect/>
          </a:stretch>
        </p:blipFill>
        <p:spPr>
          <a:xfrm>
            <a:off x="8887881" y="5865966"/>
            <a:ext cx="2029029" cy="804939"/>
          </a:xfrm>
          <a:prstGeom prst="rect">
            <a:avLst/>
          </a:prstGeom>
        </p:spPr>
      </p:pic>
      <p:sp>
        <p:nvSpPr>
          <p:cNvPr id="21" name="矩形 1"/>
          <p:cNvSpPr>
            <a:spLocks noChangeArrowheads="1"/>
          </p:cNvSpPr>
          <p:nvPr/>
        </p:nvSpPr>
        <p:spPr bwMode="auto">
          <a:xfrm>
            <a:off x="9376599" y="1052980"/>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pic>
        <p:nvPicPr>
          <p:cNvPr id="3" name="圖片 2"/>
          <p:cNvPicPr/>
          <p:nvPr>
            <p:extLst>
              <p:ext uri="{D42A27DB-BD31-4B8C-83A1-F6EECF244321}">
                <p14:modId xmlns:p14="http://schemas.microsoft.com/office/powerpoint/2010/main" val="597020380"/>
              </p:ext>
            </p:extLst>
          </p:nvPr>
        </p:nvPicPr>
        <p:blipFill>
          <a:blip r:embed="rId9"/>
          <a:stretch>
            <a:fillRect/>
          </a:stretch>
        </p:blipFill>
        <p:spPr>
          <a:xfrm>
            <a:off x="1138210" y="1298876"/>
            <a:ext cx="10548647" cy="4380927"/>
          </a:xfrm>
          <a:prstGeom prst="rect">
            <a:avLst/>
          </a:prstGeom>
        </p:spPr>
      </p:pic>
    </p:spTree>
    <p:extLst>
      <p:ext uri="{BB962C8B-B14F-4D97-AF65-F5344CB8AC3E}">
        <p14:creationId xmlns:p14="http://schemas.microsoft.com/office/powerpoint/2010/main" val="3399524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群組 5"/>
          <p:cNvGrpSpPr/>
          <p:nvPr/>
        </p:nvGrpSpPr>
        <p:grpSpPr>
          <a:xfrm>
            <a:off x="42725" y="24528"/>
            <a:ext cx="11669105" cy="1173018"/>
            <a:chOff x="42725" y="24528"/>
            <a:chExt cx="11669105" cy="1173018"/>
          </a:xfrm>
        </p:grpSpPr>
        <p:sp>
          <p:nvSpPr>
            <p:cNvPr id="7"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8"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pSp>
      <p:sp>
        <p:nvSpPr>
          <p:cNvPr id="9218" name="矩形 1"/>
          <p:cNvSpPr>
            <a:spLocks noChangeArrowheads="1"/>
          </p:cNvSpPr>
          <p:nvPr/>
        </p:nvSpPr>
        <p:spPr bwMode="auto">
          <a:xfrm>
            <a:off x="1594961" y="260709"/>
            <a:ext cx="10332893" cy="584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spcBef>
                <a:spcPct val="0"/>
              </a:spcBef>
              <a:spcAft>
                <a:spcPct val="0"/>
              </a:spcAft>
            </a:pPr>
            <a:r>
              <a:rPr lang="en-US" altLang="zh-TW" sz="3200" b="1" dirty="0">
                <a:solidFill>
                  <a:srgbClr val="FFCC00"/>
                </a:solidFill>
                <a:latin typeface="Times New Roman" pitchFamily="18" charset="0"/>
                <a:ea typeface="標楷體" pitchFamily="65" charset="-120"/>
                <a:cs typeface="Times New Roman" pitchFamily="18" charset="0"/>
              </a:rPr>
              <a:t>Key data -Operating </a:t>
            </a:r>
            <a:r>
              <a:rPr lang="en-US" altLang="zh-TW" sz="3200" b="1" dirty="0" smtClean="0">
                <a:solidFill>
                  <a:srgbClr val="FFCC00"/>
                </a:solidFill>
                <a:latin typeface="Times New Roman" pitchFamily="18" charset="0"/>
                <a:ea typeface="標楷體" pitchFamily="65" charset="-120"/>
                <a:cs typeface="Times New Roman" pitchFamily="18" charset="0"/>
              </a:rPr>
              <a:t>Performance</a:t>
            </a:r>
            <a:r>
              <a:rPr lang="zh-TW" altLang="en-US" sz="3200" b="1" dirty="0" smtClean="0">
                <a:solidFill>
                  <a:srgbClr val="FFCC00"/>
                </a:solidFill>
                <a:latin typeface="Times New Roman" pitchFamily="18" charset="0"/>
                <a:ea typeface="標楷體" pitchFamily="65" charset="-120"/>
                <a:cs typeface="Times New Roman" pitchFamily="18" charset="0"/>
              </a:rPr>
              <a:t>（</a:t>
            </a:r>
            <a:r>
              <a:rPr lang="en-US" altLang="zh-TW" sz="3200" b="1" dirty="0" smtClean="0">
                <a:solidFill>
                  <a:srgbClr val="FFCC00"/>
                </a:solidFill>
                <a:latin typeface="Times New Roman" pitchFamily="18" charset="0"/>
                <a:ea typeface="標楷體" pitchFamily="65" charset="-120"/>
                <a:cs typeface="Times New Roman" pitchFamily="18" charset="0"/>
              </a:rPr>
              <a:t>FY.2013–FY.2025</a:t>
            </a:r>
            <a:r>
              <a:rPr lang="zh-TW" altLang="en-US" sz="3200" b="1" dirty="0" smtClean="0">
                <a:solidFill>
                  <a:srgbClr val="FFCC00"/>
                </a:solidFill>
                <a:latin typeface="Times New Roman" pitchFamily="18" charset="0"/>
                <a:ea typeface="標楷體" pitchFamily="65" charset="-120"/>
                <a:cs typeface="Times New Roman" pitchFamily="18" charset="0"/>
              </a:rPr>
              <a:t>）</a:t>
            </a:r>
            <a:endParaRPr lang="en-US" altLang="zh-TW" sz="3200" b="1" dirty="0">
              <a:solidFill>
                <a:srgbClr val="FFCC00"/>
              </a:solidFill>
              <a:latin typeface="Times New Roman" pitchFamily="18" charset="0"/>
              <a:ea typeface="標楷體" pitchFamily="65" charset="-120"/>
              <a:cs typeface="Times New Roman" pitchFamily="18" charset="0"/>
            </a:endParaRPr>
          </a:p>
        </p:txBody>
      </p:sp>
      <p:sp>
        <p:nvSpPr>
          <p:cNvPr id="5" name="矩形 1"/>
          <p:cNvSpPr>
            <a:spLocks noChangeArrowheads="1"/>
          </p:cNvSpPr>
          <p:nvPr/>
        </p:nvSpPr>
        <p:spPr bwMode="auto">
          <a:xfrm>
            <a:off x="9411076" y="1052980"/>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pic>
        <p:nvPicPr>
          <p:cNvPr id="3" name="圖片 2"/>
          <p:cNvPicPr/>
          <p:nvPr>
            <p:extLst>
              <p:ext uri="{D42A27DB-BD31-4B8C-83A1-F6EECF244321}">
                <p14:modId xmlns:p14="http://schemas.microsoft.com/office/powerpoint/2010/main" val="2810710789"/>
              </p:ext>
            </p:extLst>
          </p:nvPr>
        </p:nvPicPr>
        <p:blipFill>
          <a:blip r:embed="rId4"/>
          <a:stretch>
            <a:fillRect/>
          </a:stretch>
        </p:blipFill>
        <p:spPr>
          <a:xfrm>
            <a:off x="680491" y="1377971"/>
            <a:ext cx="11069880" cy="5220909"/>
          </a:xfrm>
          <a:prstGeom prst="rect">
            <a:avLst/>
          </a:prstGeom>
        </p:spPr>
      </p:pic>
    </p:spTree>
    <p:extLst>
      <p:ext uri="{BB962C8B-B14F-4D97-AF65-F5344CB8AC3E}">
        <p14:creationId xmlns:p14="http://schemas.microsoft.com/office/powerpoint/2010/main" val="990530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3725</TotalTime>
  <Words>284</Words>
  <Application>Microsoft Office PowerPoint</Application>
  <PresentationFormat>自訂</PresentationFormat>
  <Paragraphs>71</Paragraphs>
  <Slides>10</Slides>
  <Notes>5</Notes>
  <HiddenSlides>0</HiddenSlides>
  <MMClips>0</MMClips>
  <ScaleCrop>false</ScaleCrop>
  <HeadingPairs>
    <vt:vector size="6" baseType="variant">
      <vt:variant>
        <vt:lpstr>佈景主題</vt:lpstr>
      </vt:variant>
      <vt:variant>
        <vt:i4>1</vt:i4>
      </vt:variant>
      <vt:variant>
        <vt:lpstr>連結</vt:lpstr>
      </vt:variant>
      <vt:variant>
        <vt:i4>1</vt:i4>
      </vt:variant>
      <vt:variant>
        <vt:lpstr>投影片標題</vt:lpstr>
      </vt:variant>
      <vt:variant>
        <vt:i4>10</vt:i4>
      </vt:variant>
    </vt:vector>
  </HeadingPairs>
  <TitlesOfParts>
    <vt:vector size="12" baseType="lpstr">
      <vt:lpstr>Office 佈景主題</vt:lpstr>
      <vt:lpstr>W:\法說會\法說會-2025Q3\Data-FS.xlsx!PL (YTD)!R3C12:R19C17</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Business：Marinate</dc:title>
  <dc:creator>研發_SA316</dc:creator>
  <cp:lastModifiedBy>TA341</cp:lastModifiedBy>
  <cp:revision>240</cp:revision>
  <cp:lastPrinted>2025-12-11T05:27:12Z</cp:lastPrinted>
  <dcterms:created xsi:type="dcterms:W3CDTF">2016-11-22T05:51:43Z</dcterms:created>
  <dcterms:modified xsi:type="dcterms:W3CDTF">2025-12-15T02:01:51Z</dcterms:modified>
</cp:coreProperties>
</file>